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5"/>
  </p:notesMasterIdLst>
  <p:handoutMasterIdLst>
    <p:handoutMasterId r:id="rId26"/>
  </p:handoutMasterIdLst>
  <p:sldIdLst>
    <p:sldId id="384" r:id="rId2"/>
    <p:sldId id="356" r:id="rId3"/>
    <p:sldId id="429" r:id="rId4"/>
    <p:sldId id="444" r:id="rId5"/>
    <p:sldId id="413" r:id="rId6"/>
    <p:sldId id="445" r:id="rId7"/>
    <p:sldId id="415" r:id="rId8"/>
    <p:sldId id="416" r:id="rId9"/>
    <p:sldId id="434" r:id="rId10"/>
    <p:sldId id="425" r:id="rId11"/>
    <p:sldId id="433" r:id="rId12"/>
    <p:sldId id="435" r:id="rId13"/>
    <p:sldId id="417" r:id="rId14"/>
    <p:sldId id="440" r:id="rId15"/>
    <p:sldId id="441" r:id="rId16"/>
    <p:sldId id="418" r:id="rId17"/>
    <p:sldId id="436" r:id="rId18"/>
    <p:sldId id="442" r:id="rId19"/>
    <p:sldId id="443" r:id="rId20"/>
    <p:sldId id="421" r:id="rId21"/>
    <p:sldId id="422" r:id="rId22"/>
    <p:sldId id="446" r:id="rId23"/>
    <p:sldId id="398" r:id="rId24"/>
  </p:sldIdLst>
  <p:sldSz cx="9144000" cy="6858000" type="screen4x3"/>
  <p:notesSz cx="7102475" cy="10234613"/>
  <p:defaultTextStyle>
    <a:defPPr>
      <a:defRPr lang="th-TH"/>
    </a:defPPr>
    <a:lvl1pPr algn="l" rtl="0" fontAlgn="base">
      <a:spcBef>
        <a:spcPct val="0"/>
      </a:spcBef>
      <a:spcAft>
        <a:spcPct val="0"/>
      </a:spcAft>
      <a:defRPr kumimoji="1"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umimoji="1"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umimoji="1"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umimoji="1"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umimoji="1" kern="1200">
        <a:solidFill>
          <a:schemeClr val="tx1"/>
        </a:solidFill>
        <a:latin typeface="Arial" pitchFamily="34" charset="0"/>
        <a:ea typeface="MS PGothic" pitchFamily="34" charset="-128"/>
        <a:cs typeface="+mn-cs"/>
      </a:defRPr>
    </a:lvl5pPr>
    <a:lvl6pPr marL="2286000" algn="l" defTabSz="914400" rtl="0" eaLnBrk="1" latinLnBrk="0" hangingPunct="1">
      <a:defRPr kumimoji="1" kern="1200">
        <a:solidFill>
          <a:schemeClr val="tx1"/>
        </a:solidFill>
        <a:latin typeface="Arial" pitchFamily="34" charset="0"/>
        <a:ea typeface="MS PGothic" pitchFamily="34" charset="-128"/>
        <a:cs typeface="+mn-cs"/>
      </a:defRPr>
    </a:lvl6pPr>
    <a:lvl7pPr marL="2743200" algn="l" defTabSz="914400" rtl="0" eaLnBrk="1" latinLnBrk="0" hangingPunct="1">
      <a:defRPr kumimoji="1" kern="1200">
        <a:solidFill>
          <a:schemeClr val="tx1"/>
        </a:solidFill>
        <a:latin typeface="Arial" pitchFamily="34" charset="0"/>
        <a:ea typeface="MS PGothic" pitchFamily="34" charset="-128"/>
        <a:cs typeface="+mn-cs"/>
      </a:defRPr>
    </a:lvl7pPr>
    <a:lvl8pPr marL="3200400" algn="l" defTabSz="914400" rtl="0" eaLnBrk="1" latinLnBrk="0" hangingPunct="1">
      <a:defRPr kumimoji="1" kern="1200">
        <a:solidFill>
          <a:schemeClr val="tx1"/>
        </a:solidFill>
        <a:latin typeface="Arial" pitchFamily="34" charset="0"/>
        <a:ea typeface="MS PGothic" pitchFamily="34" charset="-128"/>
        <a:cs typeface="+mn-cs"/>
      </a:defRPr>
    </a:lvl8pPr>
    <a:lvl9pPr marL="3657600" algn="l" defTabSz="914400" rtl="0" eaLnBrk="1" latinLnBrk="0" hangingPunct="1">
      <a:defRPr kumimoji="1"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0066FF"/>
    <a:srgbClr val="FF3399"/>
    <a:srgbClr val="CCFFCC"/>
    <a:srgbClr val="FF9900"/>
    <a:srgbClr val="66FF33"/>
    <a:srgbClr val="CC6600"/>
    <a:srgbClr val="A50021"/>
    <a:srgbClr val="000066"/>
    <a:srgbClr val="33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0411" autoAdjust="0"/>
  </p:normalViewPr>
  <p:slideViewPr>
    <p:cSldViewPr>
      <p:cViewPr>
        <p:scale>
          <a:sx n="73" d="100"/>
          <a:sy n="73" d="100"/>
        </p:scale>
        <p:origin x="-4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172" y="-96"/>
      </p:cViewPr>
      <p:guideLst>
        <p:guide orient="horz" pos="3224"/>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7739" cy="511731"/>
          </a:xfrm>
          <a:prstGeom prst="rect">
            <a:avLst/>
          </a:prstGeom>
          <a:noFill/>
          <a:ln w="9525">
            <a:noFill/>
            <a:miter lim="800000"/>
            <a:headEnd/>
            <a:tailEnd/>
          </a:ln>
          <a:effectLst/>
        </p:spPr>
        <p:txBody>
          <a:bodyPr vert="horz" wrap="square" lIns="94833" tIns="47416" rIns="94833" bIns="47416" numCol="1" anchor="t" anchorCtr="0" compatLnSpc="1">
            <a:prstTxWarp prst="textNoShape">
              <a:avLst/>
            </a:prstTxWarp>
          </a:bodyPr>
          <a:lstStyle>
            <a:lvl1pPr defTabSz="948160">
              <a:defRPr kumimoji="0" sz="1300">
                <a:cs typeface="Angsana New" pitchFamily="18" charset="-34"/>
              </a:defRPr>
            </a:lvl1pPr>
          </a:lstStyle>
          <a:p>
            <a:pPr>
              <a:defRPr/>
            </a:pPr>
            <a:endParaRPr lang="ja-JP" altLang="th-TH"/>
          </a:p>
        </p:txBody>
      </p:sp>
      <p:sp>
        <p:nvSpPr>
          <p:cNvPr id="3075" name="Rectangle 3"/>
          <p:cNvSpPr>
            <a:spLocks noGrp="1" noChangeArrowheads="1"/>
          </p:cNvSpPr>
          <p:nvPr>
            <p:ph type="dt" sz="quarter" idx="1"/>
          </p:nvPr>
        </p:nvSpPr>
        <p:spPr bwMode="auto">
          <a:xfrm>
            <a:off x="4023092" y="0"/>
            <a:ext cx="3077739" cy="511731"/>
          </a:xfrm>
          <a:prstGeom prst="rect">
            <a:avLst/>
          </a:prstGeom>
          <a:noFill/>
          <a:ln w="9525">
            <a:noFill/>
            <a:miter lim="800000"/>
            <a:headEnd/>
            <a:tailEnd/>
          </a:ln>
          <a:effectLst/>
        </p:spPr>
        <p:txBody>
          <a:bodyPr vert="horz" wrap="square" lIns="94833" tIns="47416" rIns="94833" bIns="47416" numCol="1" anchor="t" anchorCtr="0" compatLnSpc="1">
            <a:prstTxWarp prst="textNoShape">
              <a:avLst/>
            </a:prstTxWarp>
          </a:bodyPr>
          <a:lstStyle>
            <a:lvl1pPr algn="r" defTabSz="948160">
              <a:defRPr kumimoji="0" sz="1300">
                <a:cs typeface="Angsana New" pitchFamily="18" charset="-34"/>
              </a:defRPr>
            </a:lvl1pPr>
          </a:lstStyle>
          <a:p>
            <a:pPr>
              <a:defRPr/>
            </a:pPr>
            <a:endParaRPr lang="th-TH" altLang="ja-JP"/>
          </a:p>
        </p:txBody>
      </p:sp>
      <p:sp>
        <p:nvSpPr>
          <p:cNvPr id="3076" name="Rectangle 4"/>
          <p:cNvSpPr>
            <a:spLocks noGrp="1" noChangeArrowheads="1"/>
          </p:cNvSpPr>
          <p:nvPr>
            <p:ph type="ftr" sz="quarter" idx="2"/>
          </p:nvPr>
        </p:nvSpPr>
        <p:spPr bwMode="auto">
          <a:xfrm>
            <a:off x="0" y="9721211"/>
            <a:ext cx="3077739" cy="511731"/>
          </a:xfrm>
          <a:prstGeom prst="rect">
            <a:avLst/>
          </a:prstGeom>
          <a:noFill/>
          <a:ln w="9525">
            <a:noFill/>
            <a:miter lim="800000"/>
            <a:headEnd/>
            <a:tailEnd/>
          </a:ln>
          <a:effectLst/>
        </p:spPr>
        <p:txBody>
          <a:bodyPr vert="horz" wrap="square" lIns="94833" tIns="47416" rIns="94833" bIns="47416" numCol="1" anchor="b" anchorCtr="0" compatLnSpc="1">
            <a:prstTxWarp prst="textNoShape">
              <a:avLst/>
            </a:prstTxWarp>
          </a:bodyPr>
          <a:lstStyle>
            <a:lvl1pPr defTabSz="948160">
              <a:defRPr kumimoji="0" sz="1300">
                <a:cs typeface="Angsana New" pitchFamily="18" charset="-34"/>
              </a:defRPr>
            </a:lvl1pPr>
          </a:lstStyle>
          <a:p>
            <a:pPr>
              <a:defRPr/>
            </a:pPr>
            <a:endParaRPr lang="ja-JP" altLang="th-TH"/>
          </a:p>
        </p:txBody>
      </p:sp>
      <p:sp>
        <p:nvSpPr>
          <p:cNvPr id="3077" name="Rectangle 5"/>
          <p:cNvSpPr>
            <a:spLocks noGrp="1" noChangeArrowheads="1"/>
          </p:cNvSpPr>
          <p:nvPr>
            <p:ph type="sldNum" sz="quarter" idx="3"/>
          </p:nvPr>
        </p:nvSpPr>
        <p:spPr bwMode="auto">
          <a:xfrm>
            <a:off x="4023092" y="9721211"/>
            <a:ext cx="3077739" cy="511731"/>
          </a:xfrm>
          <a:prstGeom prst="rect">
            <a:avLst/>
          </a:prstGeom>
          <a:noFill/>
          <a:ln w="9525">
            <a:noFill/>
            <a:miter lim="800000"/>
            <a:headEnd/>
            <a:tailEnd/>
          </a:ln>
          <a:effectLst/>
        </p:spPr>
        <p:txBody>
          <a:bodyPr vert="horz" wrap="square" lIns="94833" tIns="47416" rIns="94833" bIns="47416" numCol="1" anchor="b" anchorCtr="0" compatLnSpc="1">
            <a:prstTxWarp prst="textNoShape">
              <a:avLst/>
            </a:prstTxWarp>
          </a:bodyPr>
          <a:lstStyle>
            <a:lvl1pPr algn="r" defTabSz="948160">
              <a:defRPr kumimoji="0" sz="1300">
                <a:cs typeface="Angsana New" pitchFamily="18" charset="-34"/>
              </a:defRPr>
            </a:lvl1pPr>
          </a:lstStyle>
          <a:p>
            <a:pPr>
              <a:defRPr/>
            </a:pPr>
            <a:fld id="{2EDA9C14-5467-444F-95FA-45655ADBACF4}" type="slidenum">
              <a:rPr lang="en-US"/>
              <a:pPr>
                <a:defRPr/>
              </a:pPr>
              <a:t>‹#›</a:t>
            </a:fld>
            <a:endParaRPr lang="ja-JP" alt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739" cy="511731"/>
          </a:xfrm>
          <a:prstGeom prst="rect">
            <a:avLst/>
          </a:prstGeom>
          <a:noFill/>
          <a:ln w="9525">
            <a:noFill/>
            <a:miter lim="800000"/>
            <a:headEnd/>
            <a:tailEnd/>
          </a:ln>
          <a:effectLst/>
        </p:spPr>
        <p:txBody>
          <a:bodyPr vert="horz" wrap="square" lIns="94833" tIns="47416" rIns="94833" bIns="47416" numCol="1" anchor="t" anchorCtr="0" compatLnSpc="1">
            <a:prstTxWarp prst="textNoShape">
              <a:avLst/>
            </a:prstTxWarp>
          </a:bodyPr>
          <a:lstStyle>
            <a:lvl1pPr defTabSz="948160">
              <a:defRPr kumimoji="0" sz="1300">
                <a:cs typeface="Angsana New" pitchFamily="18" charset="-34"/>
              </a:defRPr>
            </a:lvl1pPr>
          </a:lstStyle>
          <a:p>
            <a:pPr>
              <a:defRPr/>
            </a:pPr>
            <a:endParaRPr lang="ja-JP" altLang="th-TH"/>
          </a:p>
        </p:txBody>
      </p:sp>
      <p:sp>
        <p:nvSpPr>
          <p:cNvPr id="4099" name="Rectangle 3"/>
          <p:cNvSpPr>
            <a:spLocks noGrp="1" noChangeArrowheads="1"/>
          </p:cNvSpPr>
          <p:nvPr>
            <p:ph type="dt" idx="1"/>
          </p:nvPr>
        </p:nvSpPr>
        <p:spPr bwMode="auto">
          <a:xfrm>
            <a:off x="4023092" y="0"/>
            <a:ext cx="3077739" cy="511731"/>
          </a:xfrm>
          <a:prstGeom prst="rect">
            <a:avLst/>
          </a:prstGeom>
          <a:noFill/>
          <a:ln w="9525">
            <a:noFill/>
            <a:miter lim="800000"/>
            <a:headEnd/>
            <a:tailEnd/>
          </a:ln>
          <a:effectLst/>
        </p:spPr>
        <p:txBody>
          <a:bodyPr vert="horz" wrap="square" lIns="94833" tIns="47416" rIns="94833" bIns="47416" numCol="1" anchor="t" anchorCtr="0" compatLnSpc="1">
            <a:prstTxWarp prst="textNoShape">
              <a:avLst/>
            </a:prstTxWarp>
          </a:bodyPr>
          <a:lstStyle>
            <a:lvl1pPr algn="r" defTabSz="948160">
              <a:defRPr kumimoji="0" sz="1300">
                <a:cs typeface="Angsana New" pitchFamily="18" charset="-34"/>
              </a:defRPr>
            </a:lvl1pPr>
          </a:lstStyle>
          <a:p>
            <a:pPr>
              <a:defRPr/>
            </a:pPr>
            <a:endParaRPr lang="th-TH" altLang="ja-JP"/>
          </a:p>
        </p:txBody>
      </p:sp>
      <p:sp>
        <p:nvSpPr>
          <p:cNvPr id="44036" name="Rectangle 4"/>
          <p:cNvSpPr>
            <a:spLocks noGrp="1" noRot="1" noChangeAspect="1" noChangeArrowheads="1" noTextEdit="1"/>
          </p:cNvSpPr>
          <p:nvPr>
            <p:ph type="sldImg" idx="2"/>
          </p:nvPr>
        </p:nvSpPr>
        <p:spPr bwMode="auto">
          <a:xfrm>
            <a:off x="998538" y="769938"/>
            <a:ext cx="5111750" cy="3833812"/>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11893" y="4861442"/>
            <a:ext cx="5678692" cy="4603903"/>
          </a:xfrm>
          <a:prstGeom prst="rect">
            <a:avLst/>
          </a:prstGeom>
          <a:noFill/>
          <a:ln w="9525">
            <a:noFill/>
            <a:miter lim="800000"/>
            <a:headEnd/>
            <a:tailEnd/>
          </a:ln>
          <a:effectLst/>
        </p:spPr>
        <p:txBody>
          <a:bodyPr vert="horz" wrap="square" lIns="94833" tIns="47416" rIns="94833" bIns="47416" numCol="1" anchor="t" anchorCtr="0" compatLnSpc="1">
            <a:prstTxWarp prst="textNoShape">
              <a:avLst/>
            </a:prstTxWarp>
          </a:bodyPr>
          <a:lstStyle/>
          <a:p>
            <a:pPr lvl="0"/>
            <a:r>
              <a:rPr lang="th-TH" altLang="ja-JP" noProof="0" smtClean="0"/>
              <a:t>Click to edit Master text styles</a:t>
            </a:r>
          </a:p>
          <a:p>
            <a:pPr lvl="1"/>
            <a:r>
              <a:rPr lang="th-TH" altLang="ja-JP" noProof="0" smtClean="0"/>
              <a:t>Second level</a:t>
            </a:r>
          </a:p>
          <a:p>
            <a:pPr lvl="2"/>
            <a:r>
              <a:rPr lang="th-TH" altLang="ja-JP" noProof="0" smtClean="0"/>
              <a:t>Third level</a:t>
            </a:r>
          </a:p>
          <a:p>
            <a:pPr lvl="3"/>
            <a:r>
              <a:rPr lang="th-TH" altLang="ja-JP" noProof="0" smtClean="0"/>
              <a:t>Fourth level</a:t>
            </a:r>
          </a:p>
          <a:p>
            <a:pPr lvl="4"/>
            <a:r>
              <a:rPr lang="th-TH" altLang="ja-JP" noProof="0" smtClean="0"/>
              <a:t>Fifth level</a:t>
            </a:r>
          </a:p>
        </p:txBody>
      </p:sp>
      <p:sp>
        <p:nvSpPr>
          <p:cNvPr id="4102" name="Rectangle 6"/>
          <p:cNvSpPr>
            <a:spLocks noGrp="1" noChangeArrowheads="1"/>
          </p:cNvSpPr>
          <p:nvPr>
            <p:ph type="ftr" sz="quarter" idx="4"/>
          </p:nvPr>
        </p:nvSpPr>
        <p:spPr bwMode="auto">
          <a:xfrm>
            <a:off x="0" y="9721211"/>
            <a:ext cx="3077739" cy="511731"/>
          </a:xfrm>
          <a:prstGeom prst="rect">
            <a:avLst/>
          </a:prstGeom>
          <a:noFill/>
          <a:ln w="9525">
            <a:noFill/>
            <a:miter lim="800000"/>
            <a:headEnd/>
            <a:tailEnd/>
          </a:ln>
          <a:effectLst/>
        </p:spPr>
        <p:txBody>
          <a:bodyPr vert="horz" wrap="square" lIns="94833" tIns="47416" rIns="94833" bIns="47416" numCol="1" anchor="b" anchorCtr="0" compatLnSpc="1">
            <a:prstTxWarp prst="textNoShape">
              <a:avLst/>
            </a:prstTxWarp>
          </a:bodyPr>
          <a:lstStyle>
            <a:lvl1pPr defTabSz="948160">
              <a:defRPr kumimoji="0" sz="1300">
                <a:cs typeface="Angsana New" pitchFamily="18" charset="-34"/>
              </a:defRPr>
            </a:lvl1pPr>
          </a:lstStyle>
          <a:p>
            <a:pPr>
              <a:defRPr/>
            </a:pPr>
            <a:endParaRPr lang="ja-JP" altLang="th-TH"/>
          </a:p>
        </p:txBody>
      </p:sp>
      <p:sp>
        <p:nvSpPr>
          <p:cNvPr id="4103" name="Rectangle 7"/>
          <p:cNvSpPr>
            <a:spLocks noGrp="1" noChangeArrowheads="1"/>
          </p:cNvSpPr>
          <p:nvPr>
            <p:ph type="sldNum" sz="quarter" idx="5"/>
          </p:nvPr>
        </p:nvSpPr>
        <p:spPr bwMode="auto">
          <a:xfrm>
            <a:off x="4023092" y="9721211"/>
            <a:ext cx="3077739" cy="511731"/>
          </a:xfrm>
          <a:prstGeom prst="rect">
            <a:avLst/>
          </a:prstGeom>
          <a:noFill/>
          <a:ln w="9525">
            <a:noFill/>
            <a:miter lim="800000"/>
            <a:headEnd/>
            <a:tailEnd/>
          </a:ln>
          <a:effectLst/>
        </p:spPr>
        <p:txBody>
          <a:bodyPr vert="horz" wrap="square" lIns="94833" tIns="47416" rIns="94833" bIns="47416" numCol="1" anchor="b" anchorCtr="0" compatLnSpc="1">
            <a:prstTxWarp prst="textNoShape">
              <a:avLst/>
            </a:prstTxWarp>
          </a:bodyPr>
          <a:lstStyle>
            <a:lvl1pPr algn="r" defTabSz="948160">
              <a:defRPr kumimoji="0" sz="1300">
                <a:cs typeface="Angsana New" pitchFamily="18" charset="-34"/>
              </a:defRPr>
            </a:lvl1pPr>
          </a:lstStyle>
          <a:p>
            <a:pPr>
              <a:defRPr/>
            </a:pPr>
            <a:fld id="{87632ADC-7141-4531-814D-8ACAC88DA472}" type="slidenum">
              <a:rPr lang="en-US"/>
              <a:pPr>
                <a:defRPr/>
              </a:pPr>
              <a:t>‹#›</a:t>
            </a:fld>
            <a:endParaRPr lang="ja-JP" altLang="th-T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kern="1200">
        <a:solidFill>
          <a:schemeClr val="tx1"/>
        </a:solidFill>
        <a:latin typeface="Arial" pitchFamily="34" charset="0"/>
        <a:ea typeface="MS PMincho" pitchFamily="18" charset="-128"/>
        <a:cs typeface="Tahoma" pitchFamily="34" charset="0"/>
      </a:defRPr>
    </a:lvl1pPr>
    <a:lvl2pPr marL="457200" algn="l" rtl="0" eaLnBrk="0" fontAlgn="base" hangingPunct="0">
      <a:spcBef>
        <a:spcPct val="30000"/>
      </a:spcBef>
      <a:spcAft>
        <a:spcPct val="0"/>
      </a:spcAft>
      <a:defRPr kumimoji="1" kern="1200">
        <a:solidFill>
          <a:schemeClr val="tx1"/>
        </a:solidFill>
        <a:latin typeface="Arial" pitchFamily="34" charset="0"/>
        <a:ea typeface="MS PMincho" pitchFamily="18" charset="-128"/>
        <a:cs typeface="Tahoma" pitchFamily="34" charset="0"/>
      </a:defRPr>
    </a:lvl2pPr>
    <a:lvl3pPr marL="914400" algn="l" rtl="0" eaLnBrk="0" fontAlgn="base" hangingPunct="0">
      <a:spcBef>
        <a:spcPct val="30000"/>
      </a:spcBef>
      <a:spcAft>
        <a:spcPct val="0"/>
      </a:spcAft>
      <a:defRPr kumimoji="1" kern="1200">
        <a:solidFill>
          <a:schemeClr val="tx1"/>
        </a:solidFill>
        <a:latin typeface="Arial" pitchFamily="34" charset="0"/>
        <a:ea typeface="MS PMincho" pitchFamily="18" charset="-128"/>
        <a:cs typeface="Tahoma" pitchFamily="34" charset="0"/>
      </a:defRPr>
    </a:lvl3pPr>
    <a:lvl4pPr marL="1371600" algn="l" rtl="0" eaLnBrk="0" fontAlgn="base" hangingPunct="0">
      <a:spcBef>
        <a:spcPct val="30000"/>
      </a:spcBef>
      <a:spcAft>
        <a:spcPct val="0"/>
      </a:spcAft>
      <a:defRPr kumimoji="1" kern="1200">
        <a:solidFill>
          <a:schemeClr val="tx1"/>
        </a:solidFill>
        <a:latin typeface="Arial" pitchFamily="34" charset="0"/>
        <a:ea typeface="MS PMincho" pitchFamily="18" charset="-128"/>
        <a:cs typeface="Tahoma" pitchFamily="34" charset="0"/>
      </a:defRPr>
    </a:lvl4pPr>
    <a:lvl5pPr marL="1828800" algn="l" rtl="0" eaLnBrk="0" fontAlgn="base" hangingPunct="0">
      <a:spcBef>
        <a:spcPct val="30000"/>
      </a:spcBef>
      <a:spcAft>
        <a:spcPct val="0"/>
      </a:spcAft>
      <a:defRPr kumimoji="1" kern="1200">
        <a:solidFill>
          <a:schemeClr val="tx1"/>
        </a:solidFill>
        <a:latin typeface="Arial" pitchFamily="34" charset="0"/>
        <a:ea typeface="MS PMincho" pitchFamily="18" charset="-128"/>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5D31B7-9F17-41C8-AFB4-15F5EFFE1A6C}" type="slidenum">
              <a:rPr lang="en-US" smtClean="0"/>
              <a:pPr/>
              <a:t>1</a:t>
            </a:fld>
            <a:endParaRPr lang="ja-JP" altLang="th-TH"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eaLnBrk="1" hangingPunct="1"/>
            <a:r>
              <a:rPr lang="en-US" smtClean="0"/>
              <a:t>Urbanization and Geo-environmental monitoring</a:t>
            </a:r>
          </a:p>
          <a:p>
            <a:pPr lvl="1" eaLnBrk="1" hangingPunct="1"/>
            <a:r>
              <a:rPr lang="en-US" smtClean="0">
                <a:cs typeface="Angsana New" pitchFamily="18" charset="-34"/>
              </a:rPr>
              <a:t>Web-GIS for Geo-environmental monitoring</a:t>
            </a:r>
            <a:endParaRPr lang="en-US" smtClean="0"/>
          </a:p>
          <a:p>
            <a:pPr lvl="1" eaLnBrk="1" hangingPunct="1"/>
            <a:r>
              <a:rPr lang="en-US" smtClean="0">
                <a:cs typeface="Angsana New" pitchFamily="18" charset="-34"/>
              </a:rPr>
              <a:t>G</a:t>
            </a:r>
            <a:r>
              <a:rPr lang="th-TH" altLang="ja-JP" smtClean="0">
                <a:cs typeface="Angsana New" pitchFamily="18" charset="-34"/>
              </a:rPr>
              <a:t>eospatial interoperability</a:t>
            </a:r>
            <a:endParaRPr lang="en-US" smtClean="0">
              <a:cs typeface="Angsana New" pitchFamily="18" charset="-34"/>
            </a:endParaRPr>
          </a:p>
          <a:p>
            <a:pPr lvl="1" eaLnBrk="1" hangingPunct="1"/>
            <a:r>
              <a:rPr lang="en-US" smtClean="0"/>
              <a:t>FOSS for Geoinformatics</a:t>
            </a:r>
            <a:endParaRPr lang="th-TH"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10E3834-7919-498E-9CD4-62F01D777ED3}" type="slidenum">
              <a:rPr lang="en-US" smtClean="0"/>
              <a:pPr/>
              <a:t>2</a:t>
            </a:fld>
            <a:endParaRPr lang="ja-JP" altLang="th-TH"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pPr eaLnBrk="1" hangingPunct="1"/>
            <a:r>
              <a:rPr lang="en-US" dirty="0" smtClean="0"/>
              <a:t>A portion of the light that reaches a sensor flying overhead actually comes from the Earth's atmosphere, not the surface of the Earth.</a:t>
            </a:r>
          </a:p>
          <a:p>
            <a:pPr eaLnBrk="1" hangingPunct="1"/>
            <a:r>
              <a:rPr lang="en-US" dirty="0" smtClean="0"/>
              <a:t>This signal from the atmosphere, which can obscure the signal emanating from the land or water of interest, is caused by molecular scattering and absorbing of gas and particles in the atmosphere.</a:t>
            </a:r>
          </a:p>
          <a:p>
            <a:pPr eaLnBrk="1" hangingPunct="1"/>
            <a:r>
              <a:rPr lang="en-US" dirty="0" smtClean="0"/>
              <a:t>Particles such as dust, ash, and smoke also scatter light reflected from the Earth's surface. </a:t>
            </a:r>
            <a:endParaRPr lang="th-TH" dirty="0" smtClean="0"/>
          </a:p>
          <a:p>
            <a:endParaRPr lang="th-TH" dirty="0" smtClean="0"/>
          </a:p>
        </p:txBody>
      </p:sp>
      <p:sp>
        <p:nvSpPr>
          <p:cNvPr id="49156" name="Slide Number Placeholder 3"/>
          <p:cNvSpPr>
            <a:spLocks noGrp="1"/>
          </p:cNvSpPr>
          <p:nvPr>
            <p:ph type="sldNum" sz="quarter" idx="5"/>
          </p:nvPr>
        </p:nvSpPr>
        <p:spPr>
          <a:noFill/>
        </p:spPr>
        <p:txBody>
          <a:bodyPr/>
          <a:lstStyle/>
          <a:p>
            <a:fld id="{7055CC92-35E2-4E19-97E1-9F799DDE4661}" type="slidenum">
              <a:rPr lang="en-US" smtClean="0"/>
              <a:pPr/>
              <a:t>3</a:t>
            </a:fld>
            <a:endParaRPr lang="ja-JP" altLang="th-TH"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th-TH" dirty="0"/>
          </a:p>
        </p:txBody>
      </p:sp>
      <p:sp>
        <p:nvSpPr>
          <p:cNvPr id="4" name="Slide Number Placeholder 3"/>
          <p:cNvSpPr>
            <a:spLocks noGrp="1"/>
          </p:cNvSpPr>
          <p:nvPr>
            <p:ph type="sldNum" sz="quarter" idx="10"/>
          </p:nvPr>
        </p:nvSpPr>
        <p:spPr/>
        <p:txBody>
          <a:bodyPr/>
          <a:lstStyle/>
          <a:p>
            <a:pPr>
              <a:defRPr/>
            </a:pPr>
            <a:fld id="{87632ADC-7141-4531-814D-8ACAC88DA472}" type="slidenum">
              <a:rPr lang="en-US" smtClean="0"/>
              <a:pPr>
                <a:defRPr/>
              </a:pPr>
              <a:t>7</a:t>
            </a:fld>
            <a:endParaRPr lang="ja-JP" alt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altLang="ja-JP" sz="1900" dirty="0" smtClean="0"/>
              <a:t>Satellite</a:t>
            </a:r>
          </a:p>
          <a:p>
            <a:pPr>
              <a:buFontTx/>
              <a:buChar char="•"/>
            </a:pPr>
            <a:r>
              <a:rPr lang="en-US" altLang="ja-JP" sz="1900" dirty="0" smtClean="0"/>
              <a:t>ASTER</a:t>
            </a:r>
          </a:p>
          <a:p>
            <a:pPr>
              <a:buFontTx/>
              <a:buChar char="•"/>
            </a:pPr>
            <a:r>
              <a:rPr lang="en-US" altLang="ja-JP" sz="1900" dirty="0" smtClean="0"/>
              <a:t>MODIS</a:t>
            </a:r>
          </a:p>
          <a:p>
            <a:pPr>
              <a:buFontTx/>
              <a:buChar char="•"/>
            </a:pPr>
            <a:r>
              <a:rPr lang="en-US" altLang="ja-JP" sz="1900" dirty="0" smtClean="0"/>
              <a:t>PALSAR</a:t>
            </a:r>
          </a:p>
          <a:p>
            <a:pPr>
              <a:buFontTx/>
              <a:buNone/>
            </a:pPr>
            <a:endParaRPr lang="en-US" altLang="ja-JP" sz="1900" dirty="0" smtClean="0"/>
          </a:p>
          <a:p>
            <a:pPr>
              <a:buFontTx/>
              <a:buNone/>
            </a:pPr>
            <a:r>
              <a:rPr lang="en-US" altLang="ja-JP" sz="1900" dirty="0" smtClean="0"/>
              <a:t>GIS</a:t>
            </a:r>
          </a:p>
          <a:p>
            <a:pPr>
              <a:buFontTx/>
              <a:buChar char="•"/>
            </a:pPr>
            <a:r>
              <a:rPr lang="en-US" altLang="ja-JP" sz="1900" dirty="0" smtClean="0"/>
              <a:t>Geological maps</a:t>
            </a:r>
          </a:p>
          <a:p>
            <a:pPr>
              <a:buFontTx/>
              <a:buChar char="•"/>
            </a:pPr>
            <a:r>
              <a:rPr lang="en-US" altLang="ja-JP" sz="1900" dirty="0" err="1" smtClean="0"/>
              <a:t>Roads,railways</a:t>
            </a:r>
            <a:r>
              <a:rPr lang="en-US" altLang="ja-JP" sz="1900" dirty="0" smtClean="0"/>
              <a:t>, etc</a:t>
            </a:r>
          </a:p>
          <a:p>
            <a:endParaRPr lang="en-US" dirty="0" smtClean="0"/>
          </a:p>
          <a:p>
            <a:r>
              <a:rPr lang="en-US" dirty="0" smtClean="0"/>
              <a:t>Field</a:t>
            </a:r>
          </a:p>
          <a:p>
            <a:r>
              <a:rPr lang="en-US" altLang="ja-JP" sz="1900" dirty="0" smtClean="0"/>
              <a:t>PEN</a:t>
            </a:r>
            <a:endParaRPr lang="th-TH" dirty="0"/>
          </a:p>
        </p:txBody>
      </p:sp>
      <p:sp>
        <p:nvSpPr>
          <p:cNvPr id="4" name="Slide Number Placeholder 3"/>
          <p:cNvSpPr>
            <a:spLocks noGrp="1"/>
          </p:cNvSpPr>
          <p:nvPr>
            <p:ph type="sldNum" sz="quarter" idx="10"/>
          </p:nvPr>
        </p:nvSpPr>
        <p:spPr/>
        <p:txBody>
          <a:bodyPr/>
          <a:lstStyle/>
          <a:p>
            <a:pPr>
              <a:defRPr/>
            </a:pPr>
            <a:fld id="{87632ADC-7141-4531-814D-8ACAC88DA472}" type="slidenum">
              <a:rPr lang="en-US" smtClean="0"/>
              <a:pPr>
                <a:defRPr/>
              </a:pPr>
              <a:t>14</a:t>
            </a:fld>
            <a:endParaRPr lang="ja-JP" altLang="th-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F9CBF22-4CF5-44AC-8054-148AEE107A98}" type="slidenum">
              <a:rPr lang="en-US" smtClean="0"/>
              <a:pPr/>
              <a:t>23</a:t>
            </a:fld>
            <a:endParaRPr lang="ja-JP" altLang="th-TH"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背景画像淡い緑修正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3"/>
          <p:cNvSpPr>
            <a:spLocks noChangeArrowheads="1"/>
          </p:cNvSpPr>
          <p:nvPr/>
        </p:nvSpPr>
        <p:spPr bwMode="auto">
          <a:xfrm flipH="1">
            <a:off x="0" y="2997200"/>
            <a:ext cx="9144000" cy="71438"/>
          </a:xfrm>
          <a:prstGeom prst="rect">
            <a:avLst/>
          </a:prstGeom>
          <a:gradFill rotWithShape="1">
            <a:gsLst>
              <a:gs pos="0">
                <a:schemeClr val="accent1"/>
              </a:gs>
              <a:gs pos="100000">
                <a:srgbClr val="003399"/>
              </a:gs>
            </a:gsLst>
            <a:lin ang="0" scaled="1"/>
          </a:gradFill>
          <a:ln w="9525">
            <a:noFill/>
            <a:miter lim="800000"/>
            <a:headEnd/>
            <a:tailEnd/>
          </a:ln>
          <a:effectLst/>
        </p:spPr>
        <p:txBody>
          <a:bodyPr wrap="none" anchor="ctr"/>
          <a:lstStyle/>
          <a:p>
            <a:pPr>
              <a:defRPr/>
            </a:pPr>
            <a:endParaRPr lang="th-TH"/>
          </a:p>
        </p:txBody>
      </p:sp>
      <p:sp>
        <p:nvSpPr>
          <p:cNvPr id="166916" name="Rectangle 4"/>
          <p:cNvSpPr>
            <a:spLocks noGrp="1" noChangeArrowheads="1"/>
          </p:cNvSpPr>
          <p:nvPr>
            <p:ph type="ctrTitle"/>
          </p:nvPr>
        </p:nvSpPr>
        <p:spPr>
          <a:xfrm>
            <a:off x="684213" y="2058988"/>
            <a:ext cx="7772400" cy="865187"/>
          </a:xfrm>
        </p:spPr>
        <p:txBody>
          <a:bodyPr/>
          <a:lstStyle>
            <a:lvl1pPr>
              <a:defRPr sz="4800"/>
            </a:lvl1pPr>
          </a:lstStyle>
          <a:p>
            <a:r>
              <a:rPr lang="ja-JP" altLang="en-US"/>
              <a:t>マスタ タイトルの書式設定</a:t>
            </a:r>
          </a:p>
        </p:txBody>
      </p:sp>
      <p:sp>
        <p:nvSpPr>
          <p:cNvPr id="166917" name="Rectangle 5"/>
          <p:cNvSpPr>
            <a:spLocks noGrp="1" noChangeArrowheads="1"/>
          </p:cNvSpPr>
          <p:nvPr>
            <p:ph type="subTitle" idx="1"/>
          </p:nvPr>
        </p:nvSpPr>
        <p:spPr>
          <a:xfrm>
            <a:off x="1371600" y="3068638"/>
            <a:ext cx="6400800" cy="647700"/>
          </a:xfrm>
          <a:effectLst>
            <a:outerShdw dist="35921" dir="2700000" algn="ctr" rotWithShape="0">
              <a:srgbClr val="EAEAEA"/>
            </a:outerShdw>
          </a:effectLst>
        </p:spPr>
        <p:txBody>
          <a:bodyPr/>
          <a:lstStyle>
            <a:lvl1pPr marL="0" indent="0" algn="ctr">
              <a:buFontTx/>
              <a:buNone/>
              <a:defRPr sz="2800"/>
            </a:lvl1pPr>
          </a:lstStyle>
          <a:p>
            <a:r>
              <a:rPr lang="ja-JP" altLang="en-US"/>
              <a:t>マスタ サブタイトルの書式設定</a:t>
            </a:r>
          </a:p>
        </p:txBody>
      </p:sp>
      <p:sp>
        <p:nvSpPr>
          <p:cNvPr id="6" name="Rectangle 6"/>
          <p:cNvSpPr>
            <a:spLocks noGrp="1" noChangeArrowheads="1"/>
          </p:cNvSpPr>
          <p:nvPr>
            <p:ph type="sldNum" sz="quarter" idx="10"/>
          </p:nvPr>
        </p:nvSpPr>
        <p:spPr/>
        <p:txBody>
          <a:bodyPr/>
          <a:lstStyle>
            <a:lvl1pPr>
              <a:defRPr/>
            </a:lvl1pPr>
          </a:lstStyle>
          <a:p>
            <a:pPr>
              <a:defRPr/>
            </a:pPr>
            <a:fld id="{00BBE013-52AE-40EB-9D81-83B27F1F3365}" type="slidenum">
              <a:rPr lang="ja-JP" altLang="en-US"/>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7"/>
          <p:cNvSpPr>
            <a:spLocks noGrp="1" noChangeArrowheads="1"/>
          </p:cNvSpPr>
          <p:nvPr>
            <p:ph type="sldNum" sz="quarter" idx="10"/>
          </p:nvPr>
        </p:nvSpPr>
        <p:spPr>
          <a:ln/>
        </p:spPr>
        <p:txBody>
          <a:bodyPr/>
          <a:lstStyle>
            <a:lvl1pPr>
              <a:defRPr/>
            </a:lvl1pPr>
          </a:lstStyle>
          <a:p>
            <a:pPr>
              <a:defRPr/>
            </a:pPr>
            <a:fld id="{2FC99C5A-3E7D-4882-B25F-639C98563D66}" type="slidenum">
              <a:rPr lang="ja-JP" altLang="en-US"/>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67525" y="188913"/>
            <a:ext cx="2132013" cy="6110287"/>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68313" y="188913"/>
            <a:ext cx="6246812" cy="6110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7"/>
          <p:cNvSpPr>
            <a:spLocks noGrp="1" noChangeArrowheads="1"/>
          </p:cNvSpPr>
          <p:nvPr>
            <p:ph type="sldNum" sz="quarter" idx="10"/>
          </p:nvPr>
        </p:nvSpPr>
        <p:spPr>
          <a:ln/>
        </p:spPr>
        <p:txBody>
          <a:bodyPr/>
          <a:lstStyle>
            <a:lvl1pPr>
              <a:defRPr/>
            </a:lvl1pPr>
          </a:lstStyle>
          <a:p>
            <a:pPr>
              <a:defRPr/>
            </a:pPr>
            <a:fld id="{CF51019F-0687-467C-9FD3-F73EAD0807B5}" type="slidenum">
              <a:rPr lang="ja-JP" altLang="en-US"/>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87450" y="188913"/>
            <a:ext cx="7812088" cy="954087"/>
          </a:xfrm>
        </p:spPr>
        <p:txBody>
          <a:bodyPr/>
          <a:lstStyle/>
          <a:p>
            <a:r>
              <a:rPr lang="en-US" smtClean="0"/>
              <a:t>Click to edit Master title style</a:t>
            </a:r>
            <a:endParaRPr lang="th-TH"/>
          </a:p>
        </p:txBody>
      </p:sp>
      <p:sp>
        <p:nvSpPr>
          <p:cNvPr id="3" name="Table Placeholder 2"/>
          <p:cNvSpPr>
            <a:spLocks noGrp="1"/>
          </p:cNvSpPr>
          <p:nvPr>
            <p:ph type="tbl" idx="1"/>
          </p:nvPr>
        </p:nvSpPr>
        <p:spPr>
          <a:xfrm>
            <a:off x="468313" y="1773238"/>
            <a:ext cx="8229600" cy="4525962"/>
          </a:xfrm>
        </p:spPr>
        <p:txBody>
          <a:bodyPr/>
          <a:lstStyle/>
          <a:p>
            <a:pPr lvl="0"/>
            <a:endParaRPr lang="th-TH" noProof="0" smtClean="0"/>
          </a:p>
        </p:txBody>
      </p:sp>
      <p:sp>
        <p:nvSpPr>
          <p:cNvPr id="4" name="Rectangle 7"/>
          <p:cNvSpPr>
            <a:spLocks noGrp="1" noChangeArrowheads="1"/>
          </p:cNvSpPr>
          <p:nvPr>
            <p:ph type="sldNum" sz="quarter" idx="10"/>
          </p:nvPr>
        </p:nvSpPr>
        <p:spPr>
          <a:ln/>
        </p:spPr>
        <p:txBody>
          <a:bodyPr/>
          <a:lstStyle>
            <a:lvl1pPr>
              <a:defRPr/>
            </a:lvl1pPr>
          </a:lstStyle>
          <a:p>
            <a:pPr>
              <a:defRPr/>
            </a:pPr>
            <a:fld id="{32EF5F89-BD5A-48A9-BA14-214470B6C292}" type="slidenum">
              <a:rPr lang="ja-JP" altLang="en-US"/>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Rectangle 7"/>
          <p:cNvSpPr>
            <a:spLocks noGrp="1" noChangeArrowheads="1"/>
          </p:cNvSpPr>
          <p:nvPr>
            <p:ph type="sldNum" sz="quarter" idx="10"/>
          </p:nvPr>
        </p:nvSpPr>
        <p:spPr>
          <a:ln/>
        </p:spPr>
        <p:txBody>
          <a:bodyPr/>
          <a:lstStyle>
            <a:lvl1pPr>
              <a:defRPr/>
            </a:lvl1pPr>
          </a:lstStyle>
          <a:p>
            <a:pPr>
              <a:defRPr/>
            </a:pPr>
            <a:fld id="{4ACD0BC5-C263-4057-A1EB-3782C103A744}" type="slidenum">
              <a:rPr lang="ja-JP" altLang="en-US"/>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C450DDE3-1D89-403C-AE9B-F794DBC7F010}" type="slidenum">
              <a:rPr lang="ja-JP" altLang="en-US"/>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68313" y="1773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59313" y="17732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Rectangle 7"/>
          <p:cNvSpPr>
            <a:spLocks noGrp="1" noChangeArrowheads="1"/>
          </p:cNvSpPr>
          <p:nvPr>
            <p:ph type="sldNum" sz="quarter" idx="10"/>
          </p:nvPr>
        </p:nvSpPr>
        <p:spPr>
          <a:ln/>
        </p:spPr>
        <p:txBody>
          <a:bodyPr/>
          <a:lstStyle>
            <a:lvl1pPr>
              <a:defRPr/>
            </a:lvl1pPr>
          </a:lstStyle>
          <a:p>
            <a:pPr>
              <a:defRPr/>
            </a:pPr>
            <a:fld id="{D7B90239-8F64-47C7-B1D0-82B75F940491}" type="slidenum">
              <a:rPr lang="ja-JP" altLang="en-US"/>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Rectangle 7"/>
          <p:cNvSpPr>
            <a:spLocks noGrp="1" noChangeArrowheads="1"/>
          </p:cNvSpPr>
          <p:nvPr>
            <p:ph type="sldNum" sz="quarter" idx="10"/>
          </p:nvPr>
        </p:nvSpPr>
        <p:spPr>
          <a:ln/>
        </p:spPr>
        <p:txBody>
          <a:bodyPr/>
          <a:lstStyle>
            <a:lvl1pPr>
              <a:defRPr/>
            </a:lvl1pPr>
          </a:lstStyle>
          <a:p>
            <a:pPr>
              <a:defRPr/>
            </a:pPr>
            <a:fld id="{EEAD8238-AD42-4669-890A-6686A01B4689}" type="slidenum">
              <a:rPr lang="ja-JP" altLang="en-US"/>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Rectangle 7"/>
          <p:cNvSpPr>
            <a:spLocks noGrp="1" noChangeArrowheads="1"/>
          </p:cNvSpPr>
          <p:nvPr>
            <p:ph type="sldNum" sz="quarter" idx="10"/>
          </p:nvPr>
        </p:nvSpPr>
        <p:spPr>
          <a:ln/>
        </p:spPr>
        <p:txBody>
          <a:bodyPr/>
          <a:lstStyle>
            <a:lvl1pPr>
              <a:defRPr/>
            </a:lvl1pPr>
          </a:lstStyle>
          <a:p>
            <a:pPr>
              <a:defRPr/>
            </a:pPr>
            <a:fld id="{28F10676-1BA4-4460-B3DD-DD3A7F36DBD1}" type="slidenum">
              <a:rPr lang="ja-JP" altLang="en-US"/>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72059326-67F3-4E5C-958F-82B3FB59E7A4}" type="slidenum">
              <a:rPr lang="ja-JP" altLang="en-US"/>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311359C-D1C7-45B7-A18D-63189243B84D}" type="slidenum">
              <a:rPr lang="ja-JP" altLang="en-US"/>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CC57CC3C-0F2A-4557-BDCE-82B81CC4B7C4}" type="slidenum">
              <a:rPr lang="ja-JP" altLang="en-US"/>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背景画像淡い緑修正2"/>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65891" name="Rectangle 3"/>
          <p:cNvSpPr>
            <a:spLocks noChangeArrowheads="1"/>
          </p:cNvSpPr>
          <p:nvPr/>
        </p:nvSpPr>
        <p:spPr bwMode="auto">
          <a:xfrm>
            <a:off x="250825" y="1412875"/>
            <a:ext cx="8642350" cy="5111750"/>
          </a:xfrm>
          <a:prstGeom prst="rect">
            <a:avLst/>
          </a:prstGeom>
          <a:solidFill>
            <a:schemeClr val="bg1">
              <a:alpha val="50000"/>
            </a:schemeClr>
          </a:solidFill>
          <a:ln w="9525">
            <a:noFill/>
            <a:miter lim="800000"/>
            <a:headEnd/>
            <a:tailEnd/>
          </a:ln>
          <a:effectLst/>
        </p:spPr>
        <p:txBody>
          <a:bodyPr wrap="none" anchor="ctr"/>
          <a:lstStyle/>
          <a:p>
            <a:pPr>
              <a:defRPr/>
            </a:pPr>
            <a:endParaRPr lang="th-TH"/>
          </a:p>
        </p:txBody>
      </p:sp>
      <p:sp>
        <p:nvSpPr>
          <p:cNvPr id="165892" name="Rectangle 4"/>
          <p:cNvSpPr>
            <a:spLocks noChangeArrowheads="1"/>
          </p:cNvSpPr>
          <p:nvPr/>
        </p:nvSpPr>
        <p:spPr bwMode="auto">
          <a:xfrm flipH="1">
            <a:off x="0" y="1125538"/>
            <a:ext cx="9144000" cy="71437"/>
          </a:xfrm>
          <a:prstGeom prst="rect">
            <a:avLst/>
          </a:prstGeom>
          <a:gradFill rotWithShape="1">
            <a:gsLst>
              <a:gs pos="0">
                <a:schemeClr val="accent1"/>
              </a:gs>
              <a:gs pos="100000">
                <a:srgbClr val="003399"/>
              </a:gs>
            </a:gsLst>
            <a:lin ang="0" scaled="1"/>
          </a:gradFill>
          <a:ln w="9525">
            <a:noFill/>
            <a:miter lim="800000"/>
            <a:headEnd/>
            <a:tailEnd/>
          </a:ln>
          <a:effectLst/>
        </p:spPr>
        <p:txBody>
          <a:bodyPr wrap="none" anchor="ctr"/>
          <a:lstStyle/>
          <a:p>
            <a:pPr>
              <a:defRPr/>
            </a:pPr>
            <a:endParaRPr lang="th-TH"/>
          </a:p>
        </p:txBody>
      </p:sp>
      <p:sp>
        <p:nvSpPr>
          <p:cNvPr id="165893" name="Rectangle 5"/>
          <p:cNvSpPr>
            <a:spLocks noGrp="1" noChangeArrowheads="1"/>
          </p:cNvSpPr>
          <p:nvPr>
            <p:ph type="title"/>
          </p:nvPr>
        </p:nvSpPr>
        <p:spPr bwMode="auto">
          <a:xfrm>
            <a:off x="1187450" y="188913"/>
            <a:ext cx="7812088" cy="954087"/>
          </a:xfrm>
          <a:prstGeom prst="rect">
            <a:avLst/>
          </a:prstGeom>
          <a:noFill/>
          <a:ln w="9525">
            <a:noFill/>
            <a:miter lim="800000"/>
            <a:headEnd/>
            <a:tailEnd/>
          </a:ln>
          <a:effectLst>
            <a:outerShdw dist="35921" dir="2700000" algn="ctr" rotWithShape="0">
              <a:srgbClr val="EAEAEA"/>
            </a:outerShdw>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30" name="Rectangle 6"/>
          <p:cNvSpPr>
            <a:spLocks noGrp="1" noChangeArrowheads="1"/>
          </p:cNvSpPr>
          <p:nvPr>
            <p:ph type="body" idx="1"/>
          </p:nvPr>
        </p:nvSpPr>
        <p:spPr bwMode="auto">
          <a:xfrm>
            <a:off x="468313" y="1773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5895" name="Rectangle 7"/>
          <p:cNvSpPr>
            <a:spLocks noGrp="1" noChangeArrowheads="1"/>
          </p:cNvSpPr>
          <p:nvPr>
            <p:ph type="sldNum" sz="quarter" idx="4"/>
          </p:nvPr>
        </p:nvSpPr>
        <p:spPr bwMode="auto">
          <a:xfrm>
            <a:off x="34925" y="6524625"/>
            <a:ext cx="2133600" cy="2746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pPr>
              <a:defRPr/>
            </a:pPr>
            <a:fld id="{30D6A15F-9DE9-46DD-AD41-BF876CEAE3B6}" type="slidenum">
              <a:rPr lang="ja-JP" altLang="en-US"/>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96"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ctr" rtl="0" eaLnBrk="0" fontAlgn="base" hangingPunct="0">
        <a:spcBef>
          <a:spcPct val="0"/>
        </a:spcBef>
        <a:spcAft>
          <a:spcPct val="0"/>
        </a:spcAft>
        <a:defRPr kumimoji="1" sz="4400" b="1">
          <a:solidFill>
            <a:srgbClr val="003366"/>
          </a:solidFill>
          <a:latin typeface="+mj-lt"/>
          <a:ea typeface="+mj-ea"/>
          <a:cs typeface="+mj-cs"/>
        </a:defRPr>
      </a:lvl1pPr>
      <a:lvl2pPr algn="ctr" rtl="0" eaLnBrk="0" fontAlgn="base" hangingPunct="0">
        <a:spcBef>
          <a:spcPct val="0"/>
        </a:spcBef>
        <a:spcAft>
          <a:spcPct val="0"/>
        </a:spcAft>
        <a:defRPr kumimoji="1" sz="4400" b="1">
          <a:solidFill>
            <a:srgbClr val="003366"/>
          </a:solidFill>
          <a:latin typeface="Arial" pitchFamily="34" charset="0"/>
          <a:ea typeface="MS PGothic" pitchFamily="34" charset="-128"/>
        </a:defRPr>
      </a:lvl2pPr>
      <a:lvl3pPr algn="ctr" rtl="0" eaLnBrk="0" fontAlgn="base" hangingPunct="0">
        <a:spcBef>
          <a:spcPct val="0"/>
        </a:spcBef>
        <a:spcAft>
          <a:spcPct val="0"/>
        </a:spcAft>
        <a:defRPr kumimoji="1" sz="4400" b="1">
          <a:solidFill>
            <a:srgbClr val="003366"/>
          </a:solidFill>
          <a:latin typeface="Arial" pitchFamily="34" charset="0"/>
          <a:ea typeface="MS PGothic" pitchFamily="34" charset="-128"/>
        </a:defRPr>
      </a:lvl3pPr>
      <a:lvl4pPr algn="ctr" rtl="0" eaLnBrk="0" fontAlgn="base" hangingPunct="0">
        <a:spcBef>
          <a:spcPct val="0"/>
        </a:spcBef>
        <a:spcAft>
          <a:spcPct val="0"/>
        </a:spcAft>
        <a:defRPr kumimoji="1" sz="4400" b="1">
          <a:solidFill>
            <a:srgbClr val="003366"/>
          </a:solidFill>
          <a:latin typeface="Arial" pitchFamily="34" charset="0"/>
          <a:ea typeface="MS PGothic" pitchFamily="34" charset="-128"/>
        </a:defRPr>
      </a:lvl4pPr>
      <a:lvl5pPr algn="ctr" rtl="0" eaLnBrk="0" fontAlgn="base" hangingPunct="0">
        <a:spcBef>
          <a:spcPct val="0"/>
        </a:spcBef>
        <a:spcAft>
          <a:spcPct val="0"/>
        </a:spcAft>
        <a:defRPr kumimoji="1" sz="4400" b="1">
          <a:solidFill>
            <a:srgbClr val="003366"/>
          </a:solidFill>
          <a:latin typeface="Arial" pitchFamily="34" charset="0"/>
          <a:ea typeface="MS PGothic" pitchFamily="34" charset="-128"/>
        </a:defRPr>
      </a:lvl5pPr>
      <a:lvl6pPr marL="457200" algn="ctr" rtl="0" fontAlgn="base">
        <a:spcBef>
          <a:spcPct val="0"/>
        </a:spcBef>
        <a:spcAft>
          <a:spcPct val="0"/>
        </a:spcAft>
        <a:defRPr kumimoji="1" sz="4400" b="1">
          <a:solidFill>
            <a:srgbClr val="003366"/>
          </a:solidFill>
          <a:latin typeface="Arial" pitchFamily="34" charset="0"/>
          <a:ea typeface="MS PGothic" pitchFamily="34" charset="-128"/>
        </a:defRPr>
      </a:lvl6pPr>
      <a:lvl7pPr marL="914400" algn="ctr" rtl="0" fontAlgn="base">
        <a:spcBef>
          <a:spcPct val="0"/>
        </a:spcBef>
        <a:spcAft>
          <a:spcPct val="0"/>
        </a:spcAft>
        <a:defRPr kumimoji="1" sz="4400" b="1">
          <a:solidFill>
            <a:srgbClr val="003366"/>
          </a:solidFill>
          <a:latin typeface="Arial" pitchFamily="34" charset="0"/>
          <a:ea typeface="MS PGothic" pitchFamily="34" charset="-128"/>
        </a:defRPr>
      </a:lvl7pPr>
      <a:lvl8pPr marL="1371600" algn="ctr" rtl="0" fontAlgn="base">
        <a:spcBef>
          <a:spcPct val="0"/>
        </a:spcBef>
        <a:spcAft>
          <a:spcPct val="0"/>
        </a:spcAft>
        <a:defRPr kumimoji="1" sz="4400" b="1">
          <a:solidFill>
            <a:srgbClr val="003366"/>
          </a:solidFill>
          <a:latin typeface="Arial" pitchFamily="34" charset="0"/>
          <a:ea typeface="MS PGothic" pitchFamily="34" charset="-128"/>
        </a:defRPr>
      </a:lvl8pPr>
      <a:lvl9pPr marL="1828800" algn="ctr" rtl="0" fontAlgn="base">
        <a:spcBef>
          <a:spcPct val="0"/>
        </a:spcBef>
        <a:spcAft>
          <a:spcPct val="0"/>
        </a:spcAft>
        <a:defRPr kumimoji="1" sz="4400" b="1">
          <a:solidFill>
            <a:srgbClr val="003366"/>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kumimoji="1" sz="3200">
          <a:solidFill>
            <a:srgbClr val="003366"/>
          </a:solidFill>
          <a:latin typeface="+mn-lt"/>
          <a:ea typeface="+mn-ea"/>
          <a:cs typeface="+mn-cs"/>
        </a:defRPr>
      </a:lvl1pPr>
      <a:lvl2pPr marL="742950" indent="-285750" algn="l" rtl="0" eaLnBrk="0" fontAlgn="base" hangingPunct="0">
        <a:spcBef>
          <a:spcPct val="20000"/>
        </a:spcBef>
        <a:spcAft>
          <a:spcPct val="0"/>
        </a:spcAft>
        <a:buChar char="–"/>
        <a:defRPr kumimoji="1" sz="2800">
          <a:solidFill>
            <a:srgbClr val="003366"/>
          </a:solidFill>
          <a:latin typeface="+mn-lt"/>
          <a:ea typeface="+mn-ea"/>
        </a:defRPr>
      </a:lvl2pPr>
      <a:lvl3pPr marL="1143000" indent="-228600" algn="l" rtl="0" eaLnBrk="0" fontAlgn="base" hangingPunct="0">
        <a:spcBef>
          <a:spcPct val="20000"/>
        </a:spcBef>
        <a:spcAft>
          <a:spcPct val="0"/>
        </a:spcAft>
        <a:buChar char="•"/>
        <a:defRPr kumimoji="1" sz="2400">
          <a:solidFill>
            <a:srgbClr val="003366"/>
          </a:solidFill>
          <a:latin typeface="+mn-lt"/>
          <a:ea typeface="+mn-ea"/>
        </a:defRPr>
      </a:lvl3pPr>
      <a:lvl4pPr marL="1600200" indent="-228600" algn="l" rtl="0" eaLnBrk="0" fontAlgn="base" hangingPunct="0">
        <a:spcBef>
          <a:spcPct val="20000"/>
        </a:spcBef>
        <a:spcAft>
          <a:spcPct val="0"/>
        </a:spcAft>
        <a:buChar char="–"/>
        <a:defRPr kumimoji="1" sz="2000">
          <a:solidFill>
            <a:srgbClr val="003366"/>
          </a:solidFill>
          <a:latin typeface="+mn-lt"/>
          <a:ea typeface="+mn-ea"/>
        </a:defRPr>
      </a:lvl4pPr>
      <a:lvl5pPr marL="2057400" indent="-228600" algn="l" rtl="0" eaLnBrk="0" fontAlgn="base" hangingPunct="0">
        <a:spcBef>
          <a:spcPct val="20000"/>
        </a:spcBef>
        <a:spcAft>
          <a:spcPct val="0"/>
        </a:spcAft>
        <a:buChar char="»"/>
        <a:defRPr kumimoji="1" sz="2000">
          <a:solidFill>
            <a:srgbClr val="003366"/>
          </a:solidFill>
          <a:latin typeface="+mn-lt"/>
          <a:ea typeface="+mn-ea"/>
        </a:defRPr>
      </a:lvl5pPr>
      <a:lvl6pPr marL="2514600" indent="-228600" algn="l" rtl="0" fontAlgn="base">
        <a:spcBef>
          <a:spcPct val="20000"/>
        </a:spcBef>
        <a:spcAft>
          <a:spcPct val="0"/>
        </a:spcAft>
        <a:buChar char="»"/>
        <a:defRPr kumimoji="1" sz="2000">
          <a:solidFill>
            <a:srgbClr val="003366"/>
          </a:solidFill>
          <a:latin typeface="+mn-lt"/>
          <a:ea typeface="+mn-ea"/>
        </a:defRPr>
      </a:lvl6pPr>
      <a:lvl7pPr marL="2971800" indent="-228600" algn="l" rtl="0" fontAlgn="base">
        <a:spcBef>
          <a:spcPct val="20000"/>
        </a:spcBef>
        <a:spcAft>
          <a:spcPct val="0"/>
        </a:spcAft>
        <a:buChar char="»"/>
        <a:defRPr kumimoji="1" sz="2000">
          <a:solidFill>
            <a:srgbClr val="003366"/>
          </a:solidFill>
          <a:latin typeface="+mn-lt"/>
          <a:ea typeface="+mn-ea"/>
        </a:defRPr>
      </a:lvl7pPr>
      <a:lvl8pPr marL="3429000" indent="-228600" algn="l" rtl="0" fontAlgn="base">
        <a:spcBef>
          <a:spcPct val="20000"/>
        </a:spcBef>
        <a:spcAft>
          <a:spcPct val="0"/>
        </a:spcAft>
        <a:buChar char="»"/>
        <a:defRPr kumimoji="1" sz="2000">
          <a:solidFill>
            <a:srgbClr val="003366"/>
          </a:solidFill>
          <a:latin typeface="+mn-lt"/>
          <a:ea typeface="+mn-ea"/>
        </a:defRPr>
      </a:lvl8pPr>
      <a:lvl9pPr marL="3886200" indent="-228600" algn="l" rtl="0" fontAlgn="base">
        <a:spcBef>
          <a:spcPct val="20000"/>
        </a:spcBef>
        <a:spcAft>
          <a:spcPct val="0"/>
        </a:spcAft>
        <a:buChar char="»"/>
        <a:defRPr kumimoji="1" sz="2000">
          <a:solidFill>
            <a:srgbClr val="003366"/>
          </a:solidFill>
          <a:latin typeface="+mn-lt"/>
          <a:ea typeface="+mn-ea"/>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slideLayout" Target="../slideLayouts/slideLayout2.xml"/><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slides/_rels/slide11.xml.rels><?xml version="1.0" encoding="UTF-8" standalone="yes"?>
<Relationships xmlns="http://schemas.openxmlformats.org/package/2006/relationships"><Relationship Id="rId8" Type="http://schemas.openxmlformats.org/officeDocument/2006/relationships/image" Target="../media/image92.emf"/><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emf"/><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 Id="rId9" Type="http://schemas.openxmlformats.org/officeDocument/2006/relationships/image" Target="../media/image93.emf"/></Relationships>
</file>

<file path=ppt/slides/_rels/slide12.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image" Target="../media/image95.emf"/><Relationship Id="rId7" Type="http://schemas.openxmlformats.org/officeDocument/2006/relationships/image" Target="../media/image99.emf"/><Relationship Id="rId2" Type="http://schemas.openxmlformats.org/officeDocument/2006/relationships/image" Target="../media/image94.emf"/><Relationship Id="rId1" Type="http://schemas.openxmlformats.org/officeDocument/2006/relationships/slideLayout" Target="../slideLayouts/slideLayout2.xml"/><Relationship Id="rId6" Type="http://schemas.openxmlformats.org/officeDocument/2006/relationships/image" Target="../media/image98.emf"/><Relationship Id="rId5" Type="http://schemas.openxmlformats.org/officeDocument/2006/relationships/image" Target="../media/image97.emf"/><Relationship Id="rId4" Type="http://schemas.openxmlformats.org/officeDocument/2006/relationships/image" Target="../media/image96.emf"/><Relationship Id="rId9" Type="http://schemas.openxmlformats.org/officeDocument/2006/relationships/image" Target="../media/image101.emf"/></Relationships>
</file>

<file path=ppt/slides/_rels/slide1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05.png"/><Relationship Id="rId4" Type="http://schemas.openxmlformats.org/officeDocument/2006/relationships/image" Target="../media/image104.png"/></Relationships>
</file>

<file path=ppt/slides/_rels/slide14.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8.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7.gif"/><Relationship Id="rId3" Type="http://schemas.openxmlformats.org/officeDocument/2006/relationships/image" Target="../media/image112.jpeg"/><Relationship Id="rId7" Type="http://schemas.openxmlformats.org/officeDocument/2006/relationships/image" Target="../media/image1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5.jpeg"/><Relationship Id="rId11" Type="http://schemas.openxmlformats.org/officeDocument/2006/relationships/image" Target="../media/image120.jpeg"/><Relationship Id="rId5" Type="http://schemas.openxmlformats.org/officeDocument/2006/relationships/image" Target="../media/image114.jpeg"/><Relationship Id="rId10" Type="http://schemas.openxmlformats.org/officeDocument/2006/relationships/image" Target="../media/image119.jpeg"/><Relationship Id="rId4" Type="http://schemas.openxmlformats.org/officeDocument/2006/relationships/image" Target="../media/image113.jpeg"/><Relationship Id="rId9" Type="http://schemas.openxmlformats.org/officeDocument/2006/relationships/image" Target="../media/image118.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7.jpeg"/><Relationship Id="rId18" Type="http://schemas.openxmlformats.org/officeDocument/2006/relationships/image" Target="../media/image22.jpeg"/><Relationship Id="rId26" Type="http://schemas.openxmlformats.org/officeDocument/2006/relationships/image" Target="../media/image30.jpeg"/><Relationship Id="rId39" Type="http://schemas.openxmlformats.org/officeDocument/2006/relationships/hyperlink" Target="http://pen.agbi.tsukuba.ac.jp/digest/dc_2006_TKY__digest/y18_d/030_1200_y18_d.jpg" TargetMode="External"/><Relationship Id="rId21" Type="http://schemas.openxmlformats.org/officeDocument/2006/relationships/image" Target="../media/image25.jpeg"/><Relationship Id="rId34" Type="http://schemas.openxmlformats.org/officeDocument/2006/relationships/image" Target="../media/image38.jpeg"/><Relationship Id="rId42" Type="http://schemas.openxmlformats.org/officeDocument/2006/relationships/image" Target="../media/image45.jpeg"/><Relationship Id="rId47" Type="http://schemas.openxmlformats.org/officeDocument/2006/relationships/image" Target="../media/image50.jpeg"/><Relationship Id="rId50" Type="http://schemas.openxmlformats.org/officeDocument/2006/relationships/image" Target="../media/image53.jpeg"/><Relationship Id="rId55" Type="http://schemas.openxmlformats.org/officeDocument/2006/relationships/image" Target="../media/image58.png"/><Relationship Id="rId63" Type="http://schemas.openxmlformats.org/officeDocument/2006/relationships/image" Target="../media/image66.png"/><Relationship Id="rId68" Type="http://schemas.openxmlformats.org/officeDocument/2006/relationships/image" Target="../media/image71.jpeg"/><Relationship Id="rId7" Type="http://schemas.openxmlformats.org/officeDocument/2006/relationships/image" Target="../media/image11.jpeg"/><Relationship Id="rId2" Type="http://schemas.openxmlformats.org/officeDocument/2006/relationships/image" Target="../media/image6.png"/><Relationship Id="rId16" Type="http://schemas.openxmlformats.org/officeDocument/2006/relationships/image" Target="../media/image20.jpeg"/><Relationship Id="rId29"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24" Type="http://schemas.openxmlformats.org/officeDocument/2006/relationships/image" Target="../media/image28.jpeg"/><Relationship Id="rId32" Type="http://schemas.openxmlformats.org/officeDocument/2006/relationships/image" Target="../media/image36.jpeg"/><Relationship Id="rId37" Type="http://schemas.openxmlformats.org/officeDocument/2006/relationships/image" Target="../media/image41.jpeg"/><Relationship Id="rId40" Type="http://schemas.openxmlformats.org/officeDocument/2006/relationships/image" Target="../media/image43.jpeg"/><Relationship Id="rId45" Type="http://schemas.openxmlformats.org/officeDocument/2006/relationships/image" Target="../media/image48.jpeg"/><Relationship Id="rId53" Type="http://schemas.openxmlformats.org/officeDocument/2006/relationships/image" Target="../media/image56.png"/><Relationship Id="rId58" Type="http://schemas.openxmlformats.org/officeDocument/2006/relationships/image" Target="../media/image61.png"/><Relationship Id="rId66" Type="http://schemas.openxmlformats.org/officeDocument/2006/relationships/image" Target="../media/image69.png"/><Relationship Id="rId5" Type="http://schemas.openxmlformats.org/officeDocument/2006/relationships/image" Target="../media/image9.jpeg"/><Relationship Id="rId15" Type="http://schemas.openxmlformats.org/officeDocument/2006/relationships/image" Target="../media/image19.jpeg"/><Relationship Id="rId23" Type="http://schemas.openxmlformats.org/officeDocument/2006/relationships/image" Target="../media/image27.jpeg"/><Relationship Id="rId28" Type="http://schemas.openxmlformats.org/officeDocument/2006/relationships/image" Target="../media/image32.jpeg"/><Relationship Id="rId36" Type="http://schemas.openxmlformats.org/officeDocument/2006/relationships/image" Target="../media/image40.jpeg"/><Relationship Id="rId49" Type="http://schemas.openxmlformats.org/officeDocument/2006/relationships/image" Target="../media/image52.jpeg"/><Relationship Id="rId57" Type="http://schemas.openxmlformats.org/officeDocument/2006/relationships/image" Target="../media/image60.png"/><Relationship Id="rId61" Type="http://schemas.openxmlformats.org/officeDocument/2006/relationships/image" Target="../media/image64.png"/><Relationship Id="rId10" Type="http://schemas.openxmlformats.org/officeDocument/2006/relationships/image" Target="../media/image14.jpeg"/><Relationship Id="rId19" Type="http://schemas.openxmlformats.org/officeDocument/2006/relationships/image" Target="../media/image23.jpeg"/><Relationship Id="rId31" Type="http://schemas.openxmlformats.org/officeDocument/2006/relationships/image" Target="../media/image35.jpeg"/><Relationship Id="rId44" Type="http://schemas.openxmlformats.org/officeDocument/2006/relationships/image" Target="../media/image47.jpeg"/><Relationship Id="rId52" Type="http://schemas.openxmlformats.org/officeDocument/2006/relationships/image" Target="../media/image55.jpeg"/><Relationship Id="rId60" Type="http://schemas.openxmlformats.org/officeDocument/2006/relationships/image" Target="../media/image63.png"/><Relationship Id="rId65" Type="http://schemas.openxmlformats.org/officeDocument/2006/relationships/image" Target="../media/image68.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jpeg"/><Relationship Id="rId27" Type="http://schemas.openxmlformats.org/officeDocument/2006/relationships/image" Target="../media/image31.jpeg"/><Relationship Id="rId30" Type="http://schemas.openxmlformats.org/officeDocument/2006/relationships/image" Target="../media/image34.jpeg"/><Relationship Id="rId35" Type="http://schemas.openxmlformats.org/officeDocument/2006/relationships/image" Target="../media/image39.jpeg"/><Relationship Id="rId43" Type="http://schemas.openxmlformats.org/officeDocument/2006/relationships/image" Target="../media/image46.jpeg"/><Relationship Id="rId48" Type="http://schemas.openxmlformats.org/officeDocument/2006/relationships/image" Target="../media/image51.jpeg"/><Relationship Id="rId56" Type="http://schemas.openxmlformats.org/officeDocument/2006/relationships/image" Target="../media/image59.png"/><Relationship Id="rId64" Type="http://schemas.openxmlformats.org/officeDocument/2006/relationships/image" Target="../media/image67.png"/><Relationship Id="rId69" Type="http://schemas.openxmlformats.org/officeDocument/2006/relationships/image" Target="../media/image72.jpeg"/><Relationship Id="rId8" Type="http://schemas.openxmlformats.org/officeDocument/2006/relationships/image" Target="../media/image12.jpeg"/><Relationship Id="rId51" Type="http://schemas.openxmlformats.org/officeDocument/2006/relationships/image" Target="../media/image54.jpeg"/><Relationship Id="rId3" Type="http://schemas.openxmlformats.org/officeDocument/2006/relationships/image" Target="../media/image7.png"/><Relationship Id="rId12" Type="http://schemas.openxmlformats.org/officeDocument/2006/relationships/image" Target="../media/image16.jpeg"/><Relationship Id="rId17" Type="http://schemas.openxmlformats.org/officeDocument/2006/relationships/image" Target="../media/image21.jpeg"/><Relationship Id="rId25" Type="http://schemas.openxmlformats.org/officeDocument/2006/relationships/image" Target="../media/image29.jpeg"/><Relationship Id="rId33" Type="http://schemas.openxmlformats.org/officeDocument/2006/relationships/image" Target="../media/image37.jpeg"/><Relationship Id="rId38" Type="http://schemas.openxmlformats.org/officeDocument/2006/relationships/image" Target="../media/image42.jpeg"/><Relationship Id="rId46" Type="http://schemas.openxmlformats.org/officeDocument/2006/relationships/image" Target="../media/image49.jpeg"/><Relationship Id="rId59" Type="http://schemas.openxmlformats.org/officeDocument/2006/relationships/image" Target="../media/image62.png"/><Relationship Id="rId67" Type="http://schemas.openxmlformats.org/officeDocument/2006/relationships/image" Target="../media/image70.png"/><Relationship Id="rId20" Type="http://schemas.openxmlformats.org/officeDocument/2006/relationships/image" Target="../media/image24.jpeg"/><Relationship Id="rId41" Type="http://schemas.openxmlformats.org/officeDocument/2006/relationships/image" Target="../media/image44.jpeg"/><Relationship Id="rId54" Type="http://schemas.openxmlformats.org/officeDocument/2006/relationships/image" Target="../media/image57.png"/><Relationship Id="rId62" Type="http://schemas.openxmlformats.org/officeDocument/2006/relationships/image" Target="../media/image65.png"/><Relationship Id="rId70" Type="http://schemas.openxmlformats.org/officeDocument/2006/relationships/image" Target="../media/image73.jpeg"/></Relationships>
</file>

<file path=ppt/slides/_rels/slide9.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slideLayout" Target="../slideLayouts/slideLayout2.xml"/><Relationship Id="rId5" Type="http://schemas.openxmlformats.org/officeDocument/2006/relationships/image" Target="../media/image77.emf"/><Relationship Id="rId4" Type="http://schemas.openxmlformats.org/officeDocument/2006/relationships/image" Target="../media/image7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95288" y="2420938"/>
            <a:ext cx="8280400" cy="1470025"/>
          </a:xfrm>
          <a:prstGeom prst="rect">
            <a:avLst/>
          </a:prstGeom>
          <a:noFill/>
          <a:ln w="9525">
            <a:noFill/>
            <a:miter lim="800000"/>
            <a:headEnd/>
            <a:tailEnd/>
          </a:ln>
        </p:spPr>
        <p:txBody>
          <a:bodyPr anchor="ctr"/>
          <a:lstStyle/>
          <a:p>
            <a:pPr algn="ctr"/>
            <a:r>
              <a:rPr lang="en-US" altLang="ja-JP" sz="4300">
                <a:solidFill>
                  <a:srgbClr val="003366"/>
                </a:solidFill>
                <a:latin typeface="Impact" pitchFamily="34" charset="0"/>
              </a:rPr>
              <a:t/>
            </a:r>
            <a:br>
              <a:rPr lang="en-US" altLang="ja-JP" sz="4300">
                <a:solidFill>
                  <a:srgbClr val="003366"/>
                </a:solidFill>
                <a:latin typeface="Impact" pitchFamily="34" charset="0"/>
              </a:rPr>
            </a:br>
            <a:r>
              <a:rPr lang="en-US" altLang="ja-JP" sz="4000">
                <a:solidFill>
                  <a:srgbClr val="003366"/>
                </a:solidFill>
                <a:latin typeface="Impact" pitchFamily="34" charset="0"/>
              </a:rPr>
              <a:t/>
            </a:r>
            <a:br>
              <a:rPr lang="en-US" altLang="ja-JP" sz="4000">
                <a:solidFill>
                  <a:srgbClr val="003366"/>
                </a:solidFill>
                <a:latin typeface="Impact" pitchFamily="34" charset="0"/>
              </a:rPr>
            </a:br>
            <a:endParaRPr lang="th-TH" altLang="ja-JP" sz="4400">
              <a:solidFill>
                <a:srgbClr val="003366"/>
              </a:solidFill>
            </a:endParaRPr>
          </a:p>
        </p:txBody>
      </p:sp>
      <p:sp>
        <p:nvSpPr>
          <p:cNvPr id="5123" name="Rectangle 3"/>
          <p:cNvSpPr>
            <a:spLocks noChangeArrowheads="1"/>
          </p:cNvSpPr>
          <p:nvPr/>
        </p:nvSpPr>
        <p:spPr bwMode="auto">
          <a:xfrm>
            <a:off x="1331913" y="4700588"/>
            <a:ext cx="6985000" cy="1104900"/>
          </a:xfrm>
          <a:prstGeom prst="rect">
            <a:avLst/>
          </a:prstGeom>
          <a:noFill/>
          <a:ln w="9525">
            <a:noFill/>
            <a:miter lim="800000"/>
            <a:headEnd/>
            <a:tailEnd/>
          </a:ln>
          <a:effectLst/>
        </p:spPr>
        <p:txBody>
          <a:bodyPr/>
          <a:lstStyle/>
          <a:p>
            <a:pPr algn="ctr">
              <a:lnSpc>
                <a:spcPct val="90000"/>
              </a:lnSpc>
              <a:spcBef>
                <a:spcPct val="20000"/>
              </a:spcBef>
              <a:defRPr/>
            </a:pPr>
            <a:r>
              <a:rPr lang="en-US" sz="2400" b="1" dirty="0" err="1">
                <a:solidFill>
                  <a:srgbClr val="003366"/>
                </a:solidFill>
                <a:effectLst>
                  <a:outerShdw blurRad="38100" dist="38100" dir="2700000" algn="tl">
                    <a:srgbClr val="C0C0C0"/>
                  </a:outerShdw>
                </a:effectLst>
                <a:latin typeface="Verdana" pitchFamily="34" charset="0"/>
              </a:rPr>
              <a:t>Sarawut</a:t>
            </a:r>
            <a:r>
              <a:rPr lang="en-US" sz="2400" b="1" dirty="0">
                <a:solidFill>
                  <a:srgbClr val="003366"/>
                </a:solidFill>
                <a:effectLst>
                  <a:outerShdw blurRad="38100" dist="38100" dir="2700000" algn="tl">
                    <a:srgbClr val="C0C0C0"/>
                  </a:outerShdw>
                </a:effectLst>
                <a:latin typeface="Verdana" pitchFamily="34" charset="0"/>
              </a:rPr>
              <a:t>  NINSAWAT</a:t>
            </a:r>
          </a:p>
          <a:p>
            <a:pPr algn="ctr">
              <a:lnSpc>
                <a:spcPct val="90000"/>
              </a:lnSpc>
              <a:spcBef>
                <a:spcPct val="20000"/>
              </a:spcBef>
              <a:defRPr/>
            </a:pPr>
            <a:r>
              <a:rPr lang="en-US" sz="2000" b="1" dirty="0" err="1" smtClean="0">
                <a:solidFill>
                  <a:srgbClr val="003366"/>
                </a:solidFill>
                <a:effectLst>
                  <a:outerShdw blurRad="38100" dist="38100" dir="2700000" algn="tl">
                    <a:srgbClr val="C0C0C0"/>
                  </a:outerShdw>
                </a:effectLst>
                <a:latin typeface="Verdana" pitchFamily="34" charset="0"/>
              </a:rPr>
              <a:t>Ryousuke</a:t>
            </a:r>
            <a:r>
              <a:rPr lang="en-US" sz="2000" b="1" dirty="0" smtClean="0">
                <a:solidFill>
                  <a:srgbClr val="003366"/>
                </a:solidFill>
                <a:effectLst>
                  <a:outerShdw blurRad="38100" dist="38100" dir="2700000" algn="tl">
                    <a:srgbClr val="C0C0C0"/>
                  </a:outerShdw>
                </a:effectLst>
                <a:latin typeface="Verdana" pitchFamily="34" charset="0"/>
              </a:rPr>
              <a:t> Nakamura, </a:t>
            </a:r>
            <a:r>
              <a:rPr lang="en-US" sz="2000" b="1" dirty="0" err="1" smtClean="0">
                <a:solidFill>
                  <a:srgbClr val="003366"/>
                </a:solidFill>
                <a:effectLst>
                  <a:outerShdw blurRad="38100" dist="38100" dir="2700000" algn="tl">
                    <a:srgbClr val="C0C0C0"/>
                  </a:outerShdw>
                </a:effectLst>
                <a:latin typeface="Verdana" pitchFamily="34" charset="0"/>
              </a:rPr>
              <a:t>Hirokazu</a:t>
            </a:r>
            <a:r>
              <a:rPr lang="en-US" sz="2000" b="1" dirty="0" smtClean="0">
                <a:solidFill>
                  <a:srgbClr val="003366"/>
                </a:solidFill>
                <a:effectLst>
                  <a:outerShdw blurRad="38100" dist="38100" dir="2700000" algn="tl">
                    <a:srgbClr val="C0C0C0"/>
                  </a:outerShdw>
                </a:effectLst>
                <a:latin typeface="Verdana" pitchFamily="34" charset="0"/>
              </a:rPr>
              <a:t> Yamamoto, Akihide Kamei and  Satoshi </a:t>
            </a:r>
            <a:r>
              <a:rPr lang="en-US" sz="2000" b="1" dirty="0" err="1" smtClean="0">
                <a:solidFill>
                  <a:srgbClr val="003366"/>
                </a:solidFill>
                <a:effectLst>
                  <a:outerShdw blurRad="38100" dist="38100" dir="2700000" algn="tl">
                    <a:srgbClr val="C0C0C0"/>
                  </a:outerShdw>
                </a:effectLst>
                <a:latin typeface="Verdana" pitchFamily="34" charset="0"/>
              </a:rPr>
              <a:t>Tsuchida</a:t>
            </a:r>
            <a:endParaRPr lang="en-US" sz="2000" b="1" dirty="0" smtClean="0">
              <a:solidFill>
                <a:schemeClr val="accent2">
                  <a:lumMod val="60000"/>
                  <a:lumOff val="40000"/>
                </a:schemeClr>
              </a:solidFill>
              <a:effectLst>
                <a:outerShdw blurRad="38100" dist="38100" dir="2700000" algn="tl">
                  <a:srgbClr val="C0C0C0"/>
                </a:outerShdw>
              </a:effectLst>
              <a:latin typeface="Verdana" pitchFamily="34" charset="0"/>
            </a:endParaRPr>
          </a:p>
          <a:p>
            <a:pPr algn="ctr">
              <a:lnSpc>
                <a:spcPct val="90000"/>
              </a:lnSpc>
              <a:spcBef>
                <a:spcPct val="20000"/>
              </a:spcBef>
              <a:defRPr/>
            </a:pPr>
            <a:r>
              <a:rPr lang="en-US" altLang="ja-JP" sz="2400" b="1" dirty="0" smtClean="0">
                <a:solidFill>
                  <a:srgbClr val="003366"/>
                </a:solidFill>
                <a:effectLst>
                  <a:outerShdw blurRad="38100" dist="38100" dir="2700000" algn="tl">
                    <a:srgbClr val="C0C0C0"/>
                  </a:outerShdw>
                </a:effectLst>
                <a:latin typeface="Verdana" pitchFamily="34" charset="0"/>
              </a:rPr>
              <a:t>GEO </a:t>
            </a:r>
            <a:r>
              <a:rPr lang="en-US" altLang="ja-JP" sz="2400" b="1" dirty="0">
                <a:solidFill>
                  <a:srgbClr val="003366"/>
                </a:solidFill>
                <a:effectLst>
                  <a:outerShdw blurRad="38100" dist="38100" dir="2700000" algn="tl">
                    <a:srgbClr val="C0C0C0"/>
                  </a:outerShdw>
                </a:effectLst>
                <a:latin typeface="Verdana" pitchFamily="34" charset="0"/>
              </a:rPr>
              <a:t>Grid Research Group/ITRI/AIST </a:t>
            </a:r>
            <a:r>
              <a:rPr lang="ja-JP" altLang="en-US" sz="2400" b="1" dirty="0">
                <a:solidFill>
                  <a:srgbClr val="003366"/>
                </a:solidFill>
                <a:effectLst>
                  <a:outerShdw blurRad="38100" dist="38100" dir="2700000" algn="tl">
                    <a:srgbClr val="C0C0C0"/>
                  </a:outerShdw>
                </a:effectLst>
                <a:latin typeface="Verdana" pitchFamily="34" charset="0"/>
              </a:rPr>
              <a:t>　 </a:t>
            </a:r>
          </a:p>
          <a:p>
            <a:pPr algn="ctr">
              <a:lnSpc>
                <a:spcPct val="90000"/>
              </a:lnSpc>
              <a:spcBef>
                <a:spcPct val="20000"/>
              </a:spcBef>
              <a:defRPr/>
            </a:pPr>
            <a:endParaRPr lang="ja-JP" altLang="th-TH" sz="2400" b="1" dirty="0">
              <a:solidFill>
                <a:srgbClr val="003366"/>
              </a:solidFill>
              <a:effectLst>
                <a:outerShdw blurRad="38100" dist="38100" dir="2700000" algn="tl">
                  <a:srgbClr val="C0C0C0"/>
                </a:outerShdw>
              </a:effectLst>
              <a:latin typeface="Verdana" pitchFamily="34" charset="0"/>
            </a:endParaRPr>
          </a:p>
        </p:txBody>
      </p:sp>
      <p:sp>
        <p:nvSpPr>
          <p:cNvPr id="5124" name="Rectangle 4"/>
          <p:cNvSpPr>
            <a:spLocks noGrp="1" noChangeArrowheads="1"/>
          </p:cNvSpPr>
          <p:nvPr>
            <p:ph type="ctrTitle"/>
          </p:nvPr>
        </p:nvSpPr>
        <p:spPr>
          <a:xfrm>
            <a:off x="684213" y="1196975"/>
            <a:ext cx="8135937" cy="1871663"/>
          </a:xfrm>
        </p:spPr>
        <p:txBody>
          <a:bodyPr/>
          <a:lstStyle/>
          <a:p>
            <a:pPr eaLnBrk="1" hangingPunct="1">
              <a:defRPr/>
            </a:pPr>
            <a:r>
              <a:rPr lang="en-US" sz="3500" b="0" dirty="0" smtClean="0">
                <a:latin typeface="Impact" pitchFamily="34" charset="0"/>
              </a:rPr>
              <a:t>Validation of Satellite Image with Ground Sensor Network based on </a:t>
            </a:r>
            <a:br>
              <a:rPr lang="en-US" sz="3500" b="0" dirty="0" smtClean="0">
                <a:latin typeface="Impact" pitchFamily="34" charset="0"/>
              </a:rPr>
            </a:br>
            <a:r>
              <a:rPr lang="en-US" sz="3500" b="0" dirty="0" smtClean="0">
                <a:latin typeface="Impact" pitchFamily="34" charset="0"/>
              </a:rPr>
              <a:t>OGC Web Services Framework</a:t>
            </a:r>
            <a:endParaRPr lang="ja-JP" altLang="en-US" sz="3500" b="0" dirty="0" smtClean="0">
              <a:latin typeface="Impact" pitchFamily="34" charset="0"/>
            </a:endParaRPr>
          </a:p>
        </p:txBody>
      </p:sp>
    </p:spTree>
  </p:cSld>
  <p:clrMapOvr>
    <a:masterClrMapping/>
  </p:clrMapOvr>
  <p:transition advTm="1960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a:spLocks noChangeArrowheads="1"/>
          </p:cNvSpPr>
          <p:nvPr/>
        </p:nvSpPr>
        <p:spPr bwMode="auto">
          <a:xfrm>
            <a:off x="528638" y="1358923"/>
            <a:ext cx="8229600" cy="5427663"/>
          </a:xfrm>
          <a:prstGeom prst="rect">
            <a:avLst/>
          </a:prstGeom>
          <a:solidFill>
            <a:srgbClr val="5F5F5F"/>
          </a:solidFill>
          <a:ln w="9525" algn="ctr">
            <a:noFill/>
            <a:miter lim="800000"/>
            <a:headEnd/>
            <a:tailEnd/>
          </a:ln>
        </p:spPr>
        <p:txBody>
          <a:bodyPr wrap="none" anchor="ctr"/>
          <a:lstStyle/>
          <a:p>
            <a:endParaRPr lang="th-TH"/>
          </a:p>
        </p:txBody>
      </p:sp>
      <p:sp>
        <p:nvSpPr>
          <p:cNvPr id="2" name="Title 1"/>
          <p:cNvSpPr>
            <a:spLocks noGrp="1"/>
          </p:cNvSpPr>
          <p:nvPr>
            <p:ph type="title"/>
          </p:nvPr>
        </p:nvSpPr>
        <p:spPr/>
        <p:txBody>
          <a:bodyPr/>
          <a:lstStyle/>
          <a:p>
            <a:pPr eaLnBrk="1" hangingPunct="1">
              <a:defRPr/>
            </a:pPr>
            <a:r>
              <a:rPr lang="en-US" dirty="0" smtClean="0"/>
              <a:t>Validation (SP &amp; MOD08)</a:t>
            </a:r>
            <a:endParaRPr lang="th-TH" dirty="0" smtClean="0"/>
          </a:p>
        </p:txBody>
      </p:sp>
      <p:sp>
        <p:nvSpPr>
          <p:cNvPr id="16387" name="Content Placeholder 2"/>
          <p:cNvSpPr>
            <a:spLocks noGrp="1"/>
          </p:cNvSpPr>
          <p:nvPr>
            <p:ph idx="1"/>
          </p:nvPr>
        </p:nvSpPr>
        <p:spPr>
          <a:xfrm>
            <a:off x="539751" y="1773238"/>
            <a:ext cx="8229600" cy="4525962"/>
          </a:xfrm>
        </p:spPr>
        <p:txBody>
          <a:bodyPr/>
          <a:lstStyle/>
          <a:p>
            <a:pPr eaLnBrk="1" hangingPunct="1"/>
            <a:endParaRPr lang="th-TH" smtClean="0"/>
          </a:p>
        </p:txBody>
      </p:sp>
      <p:pic>
        <p:nvPicPr>
          <p:cNvPr id="4" name="Picture 23" descr="OT_SP_400_vs_MOD08_470_TKY_2"/>
          <p:cNvPicPr>
            <a:picLocks noChangeAspect="1" noChangeArrowheads="1"/>
          </p:cNvPicPr>
          <p:nvPr/>
        </p:nvPicPr>
        <p:blipFill>
          <a:blip r:embed="rId2" cstate="print"/>
          <a:srcRect/>
          <a:stretch>
            <a:fillRect/>
          </a:stretch>
        </p:blipFill>
        <p:spPr bwMode="auto">
          <a:xfrm>
            <a:off x="571529" y="1357298"/>
            <a:ext cx="4102100" cy="2676525"/>
          </a:xfrm>
          <a:prstGeom prst="rect">
            <a:avLst/>
          </a:prstGeom>
          <a:noFill/>
          <a:ln w="9525">
            <a:noFill/>
            <a:miter lim="800000"/>
            <a:headEnd/>
            <a:tailEnd/>
          </a:ln>
          <a:effectLst>
            <a:outerShdw dist="17961" dir="2700000" algn="ctr" rotWithShape="0">
              <a:srgbClr val="000000"/>
            </a:outerShdw>
          </a:effectLst>
        </p:spPr>
      </p:pic>
      <p:pic>
        <p:nvPicPr>
          <p:cNvPr id="5" name="Picture 24" descr="OT_SP_500_vs_MOD08_550_TKY_2"/>
          <p:cNvPicPr>
            <a:picLocks noChangeAspect="1" noChangeArrowheads="1"/>
          </p:cNvPicPr>
          <p:nvPr/>
        </p:nvPicPr>
        <p:blipFill>
          <a:blip r:embed="rId3" cstate="print"/>
          <a:srcRect/>
          <a:stretch>
            <a:fillRect/>
          </a:stretch>
        </p:blipFill>
        <p:spPr bwMode="auto">
          <a:xfrm>
            <a:off x="4684742" y="1357298"/>
            <a:ext cx="4102100" cy="2676525"/>
          </a:xfrm>
          <a:prstGeom prst="rect">
            <a:avLst/>
          </a:prstGeom>
          <a:noFill/>
          <a:ln w="9525">
            <a:noFill/>
            <a:miter lim="800000"/>
            <a:headEnd/>
            <a:tailEnd/>
          </a:ln>
          <a:effectLst>
            <a:outerShdw dist="17961" dir="2700000" algn="ctr" rotWithShape="0">
              <a:srgbClr val="000000"/>
            </a:outerShdw>
          </a:effectLst>
        </p:spPr>
      </p:pic>
      <p:pic>
        <p:nvPicPr>
          <p:cNvPr id="6" name="Picture 25" descr="OT_SP_675_vs_MOD08_660_TKY_2"/>
          <p:cNvPicPr>
            <a:picLocks noChangeAspect="1" noChangeArrowheads="1"/>
          </p:cNvPicPr>
          <p:nvPr/>
        </p:nvPicPr>
        <p:blipFill>
          <a:blip r:embed="rId4" cstate="print"/>
          <a:srcRect/>
          <a:stretch>
            <a:fillRect/>
          </a:stretch>
        </p:blipFill>
        <p:spPr bwMode="auto">
          <a:xfrm>
            <a:off x="569942" y="4033823"/>
            <a:ext cx="4102100" cy="2676525"/>
          </a:xfrm>
          <a:prstGeom prst="rect">
            <a:avLst/>
          </a:prstGeom>
          <a:noFill/>
          <a:ln w="9525">
            <a:noFill/>
            <a:miter lim="800000"/>
            <a:headEnd/>
            <a:tailEnd/>
          </a:ln>
          <a:effectLst>
            <a:outerShdw dist="17961" dir="2700000" algn="ctr" rotWithShape="0">
              <a:srgbClr val="000000"/>
            </a:outerShdw>
          </a:effectLst>
        </p:spPr>
      </p:pic>
      <p:pic>
        <p:nvPicPr>
          <p:cNvPr id="7" name="Picture 34" descr="AE_SP_400-675_vs_MOD08_470-660_TKY_2"/>
          <p:cNvPicPr>
            <a:picLocks noChangeAspect="1" noChangeArrowheads="1"/>
          </p:cNvPicPr>
          <p:nvPr/>
        </p:nvPicPr>
        <p:blipFill>
          <a:blip r:embed="rId5" cstate="print"/>
          <a:srcRect/>
          <a:stretch>
            <a:fillRect/>
          </a:stretch>
        </p:blipFill>
        <p:spPr bwMode="auto">
          <a:xfrm>
            <a:off x="4684742" y="4033823"/>
            <a:ext cx="4102100" cy="2676525"/>
          </a:xfrm>
          <a:prstGeom prst="rect">
            <a:avLst/>
          </a:prstGeom>
          <a:noFill/>
          <a:ln w="9525">
            <a:noFill/>
            <a:miter lim="800000"/>
            <a:headEnd/>
            <a:tailEnd/>
          </a:ln>
          <a:effectLst>
            <a:outerShdw dist="17961" dir="2700000" algn="ctr" rotWithShape="0">
              <a:srgbClr val="000000"/>
            </a:outerShdw>
          </a:effectLst>
        </p:spPr>
      </p:pic>
      <p:pic>
        <p:nvPicPr>
          <p:cNvPr id="8" name="Picture 35" descr="OT_SP_400_vs_MOD08_470_TGF_2"/>
          <p:cNvPicPr>
            <a:picLocks noChangeAspect="1" noChangeArrowheads="1"/>
          </p:cNvPicPr>
          <p:nvPr/>
        </p:nvPicPr>
        <p:blipFill>
          <a:blip r:embed="rId6" cstate="print"/>
          <a:srcRect/>
          <a:stretch>
            <a:fillRect/>
          </a:stretch>
        </p:blipFill>
        <p:spPr bwMode="auto">
          <a:xfrm>
            <a:off x="569942" y="1357298"/>
            <a:ext cx="4102100" cy="2676525"/>
          </a:xfrm>
          <a:prstGeom prst="rect">
            <a:avLst/>
          </a:prstGeom>
          <a:noFill/>
          <a:effectLst>
            <a:outerShdw dist="17961" dir="2700000" algn="ctr" rotWithShape="0">
              <a:srgbClr val="000000"/>
            </a:outerShdw>
          </a:effectLst>
        </p:spPr>
      </p:pic>
      <p:pic>
        <p:nvPicPr>
          <p:cNvPr id="9" name="Picture 36" descr="OT_SP_500_vs_MOD08_550_TGF_2"/>
          <p:cNvPicPr>
            <a:picLocks noChangeAspect="1" noChangeArrowheads="1"/>
          </p:cNvPicPr>
          <p:nvPr/>
        </p:nvPicPr>
        <p:blipFill>
          <a:blip r:embed="rId7" cstate="print"/>
          <a:srcRect/>
          <a:stretch>
            <a:fillRect/>
          </a:stretch>
        </p:blipFill>
        <p:spPr bwMode="auto">
          <a:xfrm>
            <a:off x="4684742" y="1357298"/>
            <a:ext cx="4102100" cy="2676525"/>
          </a:xfrm>
          <a:prstGeom prst="rect">
            <a:avLst/>
          </a:prstGeom>
          <a:noFill/>
          <a:ln w="9525">
            <a:noFill/>
            <a:miter lim="800000"/>
            <a:headEnd/>
            <a:tailEnd/>
          </a:ln>
          <a:effectLst>
            <a:outerShdw dist="17961" dir="2700000" algn="ctr" rotWithShape="0">
              <a:srgbClr val="000000"/>
            </a:outerShdw>
          </a:effectLst>
        </p:spPr>
      </p:pic>
      <p:pic>
        <p:nvPicPr>
          <p:cNvPr id="10" name="Picture 37" descr="OT_SP_675_vs_MOD08_660_TGF_2"/>
          <p:cNvPicPr>
            <a:picLocks noChangeAspect="1" noChangeArrowheads="1"/>
          </p:cNvPicPr>
          <p:nvPr/>
        </p:nvPicPr>
        <p:blipFill>
          <a:blip r:embed="rId8" cstate="print"/>
          <a:srcRect/>
          <a:stretch>
            <a:fillRect/>
          </a:stretch>
        </p:blipFill>
        <p:spPr bwMode="auto">
          <a:xfrm>
            <a:off x="569942" y="4033823"/>
            <a:ext cx="4102100" cy="2676525"/>
          </a:xfrm>
          <a:prstGeom prst="rect">
            <a:avLst/>
          </a:prstGeom>
          <a:noFill/>
          <a:ln w="9525">
            <a:noFill/>
            <a:miter lim="800000"/>
            <a:headEnd/>
            <a:tailEnd/>
          </a:ln>
          <a:effectLst>
            <a:outerShdw dist="17961" dir="2700000" algn="ctr" rotWithShape="0">
              <a:srgbClr val="000000"/>
            </a:outerShdw>
          </a:effectLst>
        </p:spPr>
      </p:pic>
      <p:pic>
        <p:nvPicPr>
          <p:cNvPr id="11" name="Picture 38" descr="AE_SP_400-675_vs_MOD08_470-660_TGF_2"/>
          <p:cNvPicPr>
            <a:picLocks noChangeAspect="1" noChangeArrowheads="1"/>
          </p:cNvPicPr>
          <p:nvPr/>
        </p:nvPicPr>
        <p:blipFill>
          <a:blip r:embed="rId9" cstate="print"/>
          <a:srcRect/>
          <a:stretch>
            <a:fillRect/>
          </a:stretch>
        </p:blipFill>
        <p:spPr bwMode="auto">
          <a:xfrm>
            <a:off x="4684742" y="4033823"/>
            <a:ext cx="4102100" cy="2676525"/>
          </a:xfrm>
          <a:prstGeom prst="rect">
            <a:avLst/>
          </a:prstGeom>
          <a:noFill/>
          <a:ln w="9525">
            <a:noFill/>
            <a:miter lim="800000"/>
            <a:headEnd/>
            <a:tailEnd/>
          </a:ln>
          <a:effectLst>
            <a:outerShdw dist="17961" dir="2700000" algn="ctr" rotWithShape="0">
              <a:srgbClr val="000000"/>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Validation (SP &amp; MOD04)</a:t>
            </a:r>
            <a:endParaRPr lang="th-TH" dirty="0" smtClean="0"/>
          </a:p>
        </p:txBody>
      </p:sp>
      <p:sp>
        <p:nvSpPr>
          <p:cNvPr id="16387" name="Content Placeholder 2"/>
          <p:cNvSpPr>
            <a:spLocks noGrp="1"/>
          </p:cNvSpPr>
          <p:nvPr>
            <p:ph idx="1"/>
          </p:nvPr>
        </p:nvSpPr>
        <p:spPr/>
        <p:txBody>
          <a:bodyPr/>
          <a:lstStyle/>
          <a:p>
            <a:pPr eaLnBrk="1" hangingPunct="1"/>
            <a:endParaRPr lang="th-TH" smtClean="0"/>
          </a:p>
        </p:txBody>
      </p:sp>
      <p:sp>
        <p:nvSpPr>
          <p:cNvPr id="4" name="Rectangle 3"/>
          <p:cNvSpPr>
            <a:spLocks noChangeArrowheads="1"/>
          </p:cNvSpPr>
          <p:nvPr/>
        </p:nvSpPr>
        <p:spPr bwMode="auto">
          <a:xfrm>
            <a:off x="530225" y="1358923"/>
            <a:ext cx="8229600" cy="5427663"/>
          </a:xfrm>
          <a:prstGeom prst="rect">
            <a:avLst/>
          </a:prstGeom>
          <a:solidFill>
            <a:srgbClr val="5F5F5F"/>
          </a:solidFill>
          <a:ln w="9525" algn="ctr">
            <a:noFill/>
            <a:miter lim="800000"/>
            <a:headEnd/>
            <a:tailEnd/>
          </a:ln>
        </p:spPr>
        <p:txBody>
          <a:bodyPr wrap="none" anchor="ctr"/>
          <a:lstStyle/>
          <a:p>
            <a:endParaRPr lang="th-TH"/>
          </a:p>
        </p:txBody>
      </p:sp>
      <p:pic>
        <p:nvPicPr>
          <p:cNvPr id="5" name="Picture 12" descr="OT_SP_400_vs_MOD04_470_TKY_2"/>
          <p:cNvPicPr>
            <a:picLocks noChangeAspect="1" noChangeArrowheads="1"/>
          </p:cNvPicPr>
          <p:nvPr/>
        </p:nvPicPr>
        <p:blipFill>
          <a:blip r:embed="rId2" cstate="print"/>
          <a:srcRect/>
          <a:stretch>
            <a:fillRect/>
          </a:stretch>
        </p:blipFill>
        <p:spPr bwMode="auto">
          <a:xfrm>
            <a:off x="528638" y="1395436"/>
            <a:ext cx="4102100" cy="2676525"/>
          </a:xfrm>
          <a:prstGeom prst="rect">
            <a:avLst/>
          </a:prstGeom>
          <a:noFill/>
          <a:ln w="9525">
            <a:noFill/>
            <a:miter lim="800000"/>
            <a:headEnd/>
            <a:tailEnd/>
          </a:ln>
          <a:effectLst>
            <a:outerShdw dist="17961" dir="2700000" algn="ctr" rotWithShape="0">
              <a:srgbClr val="000000"/>
            </a:outerShdw>
          </a:effectLst>
        </p:spPr>
      </p:pic>
      <p:pic>
        <p:nvPicPr>
          <p:cNvPr id="6" name="Picture 14" descr="OT_SP_500_vs_MOD04_550_TKY_2"/>
          <p:cNvPicPr>
            <a:picLocks noChangeAspect="1" noChangeArrowheads="1"/>
          </p:cNvPicPr>
          <p:nvPr/>
        </p:nvPicPr>
        <p:blipFill>
          <a:blip r:embed="rId3" cstate="print"/>
          <a:srcRect/>
          <a:stretch>
            <a:fillRect/>
          </a:stretch>
        </p:blipFill>
        <p:spPr bwMode="auto">
          <a:xfrm>
            <a:off x="4643438" y="1395436"/>
            <a:ext cx="4102100" cy="2676525"/>
          </a:xfrm>
          <a:prstGeom prst="rect">
            <a:avLst/>
          </a:prstGeom>
          <a:noFill/>
          <a:ln w="9525">
            <a:noFill/>
            <a:miter lim="800000"/>
            <a:headEnd/>
            <a:tailEnd/>
          </a:ln>
          <a:effectLst>
            <a:outerShdw dist="17961" dir="2700000" algn="ctr" rotWithShape="0">
              <a:srgbClr val="000000"/>
            </a:outerShdw>
          </a:effectLst>
        </p:spPr>
      </p:pic>
      <p:pic>
        <p:nvPicPr>
          <p:cNvPr id="7" name="Picture 15" descr="OT_SP_675_vs_MOD04_660_TKY_2"/>
          <p:cNvPicPr>
            <a:picLocks noChangeAspect="1" noChangeArrowheads="1"/>
          </p:cNvPicPr>
          <p:nvPr/>
        </p:nvPicPr>
        <p:blipFill>
          <a:blip r:embed="rId4" cstate="print"/>
          <a:srcRect/>
          <a:stretch>
            <a:fillRect/>
          </a:stretch>
        </p:blipFill>
        <p:spPr bwMode="auto">
          <a:xfrm>
            <a:off x="528638" y="4071961"/>
            <a:ext cx="4102100" cy="2676525"/>
          </a:xfrm>
          <a:prstGeom prst="rect">
            <a:avLst/>
          </a:prstGeom>
          <a:noFill/>
          <a:effectLst>
            <a:outerShdw dist="17961" dir="2700000" algn="ctr" rotWithShape="0">
              <a:srgbClr val="000000"/>
            </a:outerShdw>
          </a:effectLst>
        </p:spPr>
      </p:pic>
      <p:pic>
        <p:nvPicPr>
          <p:cNvPr id="8" name="Picture 16" descr="AE_SP_400-675_vs_MOD04_470-660_TKY_2"/>
          <p:cNvPicPr>
            <a:picLocks noChangeAspect="1" noChangeArrowheads="1"/>
          </p:cNvPicPr>
          <p:nvPr/>
        </p:nvPicPr>
        <p:blipFill>
          <a:blip r:embed="rId5" cstate="print"/>
          <a:srcRect/>
          <a:stretch>
            <a:fillRect/>
          </a:stretch>
        </p:blipFill>
        <p:spPr bwMode="auto">
          <a:xfrm>
            <a:off x="4643438" y="4071961"/>
            <a:ext cx="4102100" cy="2676525"/>
          </a:xfrm>
          <a:prstGeom prst="rect">
            <a:avLst/>
          </a:prstGeom>
          <a:noFill/>
          <a:ln w="9525">
            <a:noFill/>
            <a:miter lim="800000"/>
            <a:headEnd/>
            <a:tailEnd/>
          </a:ln>
          <a:effectLst>
            <a:outerShdw dist="17961" dir="2700000" algn="ctr" rotWithShape="0">
              <a:srgbClr val="000000"/>
            </a:outerShdw>
          </a:effectLst>
        </p:spPr>
      </p:pic>
      <p:pic>
        <p:nvPicPr>
          <p:cNvPr id="9" name="Picture 17" descr="OT_SP_400_vs_MOD04_470_TGF_2"/>
          <p:cNvPicPr>
            <a:picLocks noChangeAspect="1" noChangeArrowheads="1"/>
          </p:cNvPicPr>
          <p:nvPr/>
        </p:nvPicPr>
        <p:blipFill>
          <a:blip r:embed="rId6" cstate="print"/>
          <a:srcRect/>
          <a:stretch>
            <a:fillRect/>
          </a:stretch>
        </p:blipFill>
        <p:spPr bwMode="auto">
          <a:xfrm>
            <a:off x="528638" y="1395436"/>
            <a:ext cx="4102100" cy="2676525"/>
          </a:xfrm>
          <a:prstGeom prst="rect">
            <a:avLst/>
          </a:prstGeom>
          <a:noFill/>
          <a:ln w="9525">
            <a:noFill/>
            <a:miter lim="800000"/>
            <a:headEnd/>
            <a:tailEnd/>
          </a:ln>
          <a:effectLst>
            <a:outerShdw dist="17961" dir="2700000" algn="ctr" rotWithShape="0">
              <a:srgbClr val="000000"/>
            </a:outerShdw>
          </a:effectLst>
        </p:spPr>
      </p:pic>
      <p:pic>
        <p:nvPicPr>
          <p:cNvPr id="10" name="Picture 18" descr="OT_SP_500_vs_MOD04_550_TGF_2"/>
          <p:cNvPicPr>
            <a:picLocks noChangeAspect="1" noChangeArrowheads="1"/>
          </p:cNvPicPr>
          <p:nvPr/>
        </p:nvPicPr>
        <p:blipFill>
          <a:blip r:embed="rId7" cstate="print"/>
          <a:srcRect/>
          <a:stretch>
            <a:fillRect/>
          </a:stretch>
        </p:blipFill>
        <p:spPr bwMode="auto">
          <a:xfrm>
            <a:off x="4643438" y="1395436"/>
            <a:ext cx="4102100" cy="2676525"/>
          </a:xfrm>
          <a:prstGeom prst="rect">
            <a:avLst/>
          </a:prstGeom>
          <a:noFill/>
          <a:ln w="9525">
            <a:noFill/>
            <a:miter lim="800000"/>
            <a:headEnd/>
            <a:tailEnd/>
          </a:ln>
          <a:effectLst>
            <a:outerShdw dist="17961" dir="2700000" algn="ctr" rotWithShape="0">
              <a:srgbClr val="000000"/>
            </a:outerShdw>
          </a:effectLst>
        </p:spPr>
      </p:pic>
      <p:pic>
        <p:nvPicPr>
          <p:cNvPr id="11" name="Picture 19" descr="OT_SP_675_vs_MOD04_660_TGF_2"/>
          <p:cNvPicPr>
            <a:picLocks noChangeAspect="1" noChangeArrowheads="1"/>
          </p:cNvPicPr>
          <p:nvPr/>
        </p:nvPicPr>
        <p:blipFill>
          <a:blip r:embed="rId8" cstate="print"/>
          <a:srcRect/>
          <a:stretch>
            <a:fillRect/>
          </a:stretch>
        </p:blipFill>
        <p:spPr bwMode="auto">
          <a:xfrm>
            <a:off x="528638" y="4071961"/>
            <a:ext cx="4102100" cy="2676525"/>
          </a:xfrm>
          <a:prstGeom prst="rect">
            <a:avLst/>
          </a:prstGeom>
          <a:noFill/>
          <a:effectLst>
            <a:outerShdw dist="17961" dir="2700000" algn="ctr" rotWithShape="0">
              <a:srgbClr val="000000"/>
            </a:outerShdw>
          </a:effectLst>
        </p:spPr>
      </p:pic>
      <p:pic>
        <p:nvPicPr>
          <p:cNvPr id="12" name="Picture 20" descr="AE_SP_400-675_vs_MOD04_470-660_TGF_2"/>
          <p:cNvPicPr>
            <a:picLocks noChangeAspect="1" noChangeArrowheads="1"/>
          </p:cNvPicPr>
          <p:nvPr/>
        </p:nvPicPr>
        <p:blipFill>
          <a:blip r:embed="rId9" cstate="print"/>
          <a:srcRect/>
          <a:stretch>
            <a:fillRect/>
          </a:stretch>
        </p:blipFill>
        <p:spPr bwMode="auto">
          <a:xfrm>
            <a:off x="4643438" y="4071961"/>
            <a:ext cx="4102100" cy="2676525"/>
          </a:xfrm>
          <a:prstGeom prst="rect">
            <a:avLst/>
          </a:prstGeom>
          <a:noFill/>
          <a:ln w="9525">
            <a:noFill/>
            <a:miter lim="800000"/>
            <a:headEnd/>
            <a:tailEnd/>
          </a:ln>
          <a:effectLst>
            <a:outerShdw dist="17961" dir="2700000" algn="ctr" rotWithShape="0">
              <a:srgbClr val="000000"/>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98" y="188913"/>
            <a:ext cx="7715272" cy="954087"/>
          </a:xfrm>
        </p:spPr>
        <p:txBody>
          <a:bodyPr/>
          <a:lstStyle/>
          <a:p>
            <a:pPr eaLnBrk="1" hangingPunct="1">
              <a:defRPr/>
            </a:pPr>
            <a:r>
              <a:rPr lang="en-US" dirty="0" smtClean="0"/>
              <a:t>Comparison </a:t>
            </a:r>
            <a:r>
              <a:rPr lang="en-US" sz="3600" dirty="0" smtClean="0"/>
              <a:t>(MOD08 &amp; MOD04)</a:t>
            </a:r>
            <a:endParaRPr lang="th-TH" dirty="0" smtClean="0"/>
          </a:p>
        </p:txBody>
      </p:sp>
      <p:sp>
        <p:nvSpPr>
          <p:cNvPr id="13" name="Rectangle 3"/>
          <p:cNvSpPr>
            <a:spLocks noChangeArrowheads="1"/>
          </p:cNvSpPr>
          <p:nvPr/>
        </p:nvSpPr>
        <p:spPr bwMode="auto">
          <a:xfrm>
            <a:off x="557242" y="1357298"/>
            <a:ext cx="8229600" cy="5427663"/>
          </a:xfrm>
          <a:prstGeom prst="rect">
            <a:avLst/>
          </a:prstGeom>
          <a:solidFill>
            <a:srgbClr val="5F5F5F"/>
          </a:solidFill>
          <a:ln w="9525" algn="ctr">
            <a:noFill/>
            <a:miter lim="800000"/>
            <a:headEnd/>
            <a:tailEnd/>
          </a:ln>
        </p:spPr>
        <p:txBody>
          <a:bodyPr wrap="none" anchor="ctr"/>
          <a:lstStyle/>
          <a:p>
            <a:endParaRPr lang="th-TH"/>
          </a:p>
        </p:txBody>
      </p:sp>
      <p:pic>
        <p:nvPicPr>
          <p:cNvPr id="14" name="Picture 12" descr="OT_MOD08_470_vs_MOD04_470_TKY_2"/>
          <p:cNvPicPr>
            <a:picLocks noChangeAspect="1" noChangeArrowheads="1"/>
          </p:cNvPicPr>
          <p:nvPr/>
        </p:nvPicPr>
        <p:blipFill>
          <a:blip r:embed="rId2" cstate="print"/>
          <a:srcRect/>
          <a:stretch>
            <a:fillRect/>
          </a:stretch>
        </p:blipFill>
        <p:spPr bwMode="auto">
          <a:xfrm>
            <a:off x="555655" y="1393811"/>
            <a:ext cx="4102100" cy="2676525"/>
          </a:xfrm>
          <a:prstGeom prst="rect">
            <a:avLst/>
          </a:prstGeom>
          <a:noFill/>
          <a:ln w="9525">
            <a:noFill/>
            <a:miter lim="800000"/>
            <a:headEnd/>
            <a:tailEnd/>
          </a:ln>
          <a:effectLst>
            <a:outerShdw dist="17961" dir="2700000" algn="ctr" rotWithShape="0">
              <a:srgbClr val="000000"/>
            </a:outerShdw>
          </a:effectLst>
        </p:spPr>
      </p:pic>
      <p:pic>
        <p:nvPicPr>
          <p:cNvPr id="15" name="Picture 13" descr="OT_MOD08_550_vs_MOD04_550_TKY_2"/>
          <p:cNvPicPr>
            <a:picLocks noChangeAspect="1" noChangeArrowheads="1"/>
          </p:cNvPicPr>
          <p:nvPr/>
        </p:nvPicPr>
        <p:blipFill>
          <a:blip r:embed="rId3" cstate="print"/>
          <a:srcRect/>
          <a:stretch>
            <a:fillRect/>
          </a:stretch>
        </p:blipFill>
        <p:spPr bwMode="auto">
          <a:xfrm>
            <a:off x="4670455" y="1393811"/>
            <a:ext cx="4102100" cy="2676525"/>
          </a:xfrm>
          <a:prstGeom prst="rect">
            <a:avLst/>
          </a:prstGeom>
          <a:noFill/>
          <a:ln w="9525">
            <a:noFill/>
            <a:miter lim="800000"/>
            <a:headEnd/>
            <a:tailEnd/>
          </a:ln>
          <a:effectLst>
            <a:outerShdw dist="17961" dir="2700000" algn="ctr" rotWithShape="0">
              <a:srgbClr val="000000"/>
            </a:outerShdw>
          </a:effectLst>
        </p:spPr>
      </p:pic>
      <p:pic>
        <p:nvPicPr>
          <p:cNvPr id="16" name="Picture 14" descr="OT_MOD08_660_vs_MOD04_660_TKY_2"/>
          <p:cNvPicPr>
            <a:picLocks noChangeAspect="1" noChangeArrowheads="1"/>
          </p:cNvPicPr>
          <p:nvPr/>
        </p:nvPicPr>
        <p:blipFill>
          <a:blip r:embed="rId4" cstate="print"/>
          <a:srcRect/>
          <a:stretch>
            <a:fillRect/>
          </a:stretch>
        </p:blipFill>
        <p:spPr bwMode="auto">
          <a:xfrm>
            <a:off x="555655" y="4070336"/>
            <a:ext cx="4102100" cy="2676525"/>
          </a:xfrm>
          <a:prstGeom prst="rect">
            <a:avLst/>
          </a:prstGeom>
          <a:noFill/>
          <a:ln w="9525">
            <a:noFill/>
            <a:miter lim="800000"/>
            <a:headEnd/>
            <a:tailEnd/>
          </a:ln>
          <a:effectLst>
            <a:outerShdw dist="17961" dir="2700000" algn="ctr" rotWithShape="0">
              <a:srgbClr val="000000"/>
            </a:outerShdw>
          </a:effectLst>
        </p:spPr>
      </p:pic>
      <p:pic>
        <p:nvPicPr>
          <p:cNvPr id="17" name="Picture 15" descr="AE_MOD08_470-660_vs_MOD04_470-660_TKY_2"/>
          <p:cNvPicPr>
            <a:picLocks noChangeAspect="1" noChangeArrowheads="1"/>
          </p:cNvPicPr>
          <p:nvPr/>
        </p:nvPicPr>
        <p:blipFill>
          <a:blip r:embed="rId5" cstate="print"/>
          <a:srcRect/>
          <a:stretch>
            <a:fillRect/>
          </a:stretch>
        </p:blipFill>
        <p:spPr bwMode="auto">
          <a:xfrm>
            <a:off x="4670455" y="4071923"/>
            <a:ext cx="4102100" cy="2676525"/>
          </a:xfrm>
          <a:prstGeom prst="rect">
            <a:avLst/>
          </a:prstGeom>
          <a:noFill/>
          <a:ln w="9525">
            <a:noFill/>
            <a:miter lim="800000"/>
            <a:headEnd/>
            <a:tailEnd/>
          </a:ln>
          <a:effectLst>
            <a:outerShdw dist="17961" dir="2700000" algn="ctr" rotWithShape="0">
              <a:srgbClr val="000000"/>
            </a:outerShdw>
          </a:effectLst>
        </p:spPr>
      </p:pic>
      <p:pic>
        <p:nvPicPr>
          <p:cNvPr id="18" name="Picture 17" descr="OT_MOD08_470_vs_MOD04_470_TGF_2"/>
          <p:cNvPicPr>
            <a:picLocks noChangeAspect="1" noChangeArrowheads="1"/>
          </p:cNvPicPr>
          <p:nvPr/>
        </p:nvPicPr>
        <p:blipFill>
          <a:blip r:embed="rId6" cstate="print"/>
          <a:srcRect/>
          <a:stretch>
            <a:fillRect/>
          </a:stretch>
        </p:blipFill>
        <p:spPr bwMode="auto">
          <a:xfrm>
            <a:off x="555655" y="1395398"/>
            <a:ext cx="4102100" cy="2676525"/>
          </a:xfrm>
          <a:prstGeom prst="rect">
            <a:avLst/>
          </a:prstGeom>
          <a:noFill/>
          <a:ln w="9525">
            <a:noFill/>
            <a:miter lim="800000"/>
            <a:headEnd/>
            <a:tailEnd/>
          </a:ln>
          <a:effectLst>
            <a:outerShdw dist="17961" dir="2700000" algn="ctr" rotWithShape="0">
              <a:srgbClr val="000000"/>
            </a:outerShdw>
          </a:effectLst>
        </p:spPr>
      </p:pic>
      <p:pic>
        <p:nvPicPr>
          <p:cNvPr id="19" name="Picture 18" descr="OT_MOD08_550_vs_MOD04_550_TGF_2"/>
          <p:cNvPicPr>
            <a:picLocks noChangeAspect="1" noChangeArrowheads="1"/>
          </p:cNvPicPr>
          <p:nvPr/>
        </p:nvPicPr>
        <p:blipFill>
          <a:blip r:embed="rId7" cstate="print"/>
          <a:srcRect/>
          <a:stretch>
            <a:fillRect/>
          </a:stretch>
        </p:blipFill>
        <p:spPr bwMode="auto">
          <a:xfrm>
            <a:off x="4670455" y="1395398"/>
            <a:ext cx="4102100" cy="2676525"/>
          </a:xfrm>
          <a:prstGeom prst="rect">
            <a:avLst/>
          </a:prstGeom>
          <a:noFill/>
          <a:ln w="9525">
            <a:noFill/>
            <a:miter lim="800000"/>
            <a:headEnd/>
            <a:tailEnd/>
          </a:ln>
          <a:effectLst>
            <a:outerShdw dist="17961" dir="2700000" algn="ctr" rotWithShape="0">
              <a:srgbClr val="000000"/>
            </a:outerShdw>
          </a:effectLst>
        </p:spPr>
      </p:pic>
      <p:pic>
        <p:nvPicPr>
          <p:cNvPr id="20" name="Picture 19" descr="OT_MOD08_660_vs_MOD04_660_TGF_2"/>
          <p:cNvPicPr>
            <a:picLocks noChangeAspect="1" noChangeArrowheads="1"/>
          </p:cNvPicPr>
          <p:nvPr/>
        </p:nvPicPr>
        <p:blipFill>
          <a:blip r:embed="rId8" cstate="print"/>
          <a:srcRect/>
          <a:stretch>
            <a:fillRect/>
          </a:stretch>
        </p:blipFill>
        <p:spPr bwMode="auto">
          <a:xfrm>
            <a:off x="555655" y="4071923"/>
            <a:ext cx="4102100" cy="2676525"/>
          </a:xfrm>
          <a:prstGeom prst="rect">
            <a:avLst/>
          </a:prstGeom>
          <a:noFill/>
          <a:ln w="9525">
            <a:noFill/>
            <a:miter lim="800000"/>
            <a:headEnd/>
            <a:tailEnd/>
          </a:ln>
          <a:effectLst>
            <a:outerShdw dist="17961" dir="2700000" algn="ctr" rotWithShape="0">
              <a:srgbClr val="000000"/>
            </a:outerShdw>
          </a:effectLst>
        </p:spPr>
      </p:pic>
      <p:pic>
        <p:nvPicPr>
          <p:cNvPr id="21" name="Picture 20" descr="AE_MOD08_470-660_vs_MOD04_470-660_TGF_2"/>
          <p:cNvPicPr>
            <a:picLocks noChangeAspect="1" noChangeArrowheads="1"/>
          </p:cNvPicPr>
          <p:nvPr/>
        </p:nvPicPr>
        <p:blipFill>
          <a:blip r:embed="rId9" cstate="print"/>
          <a:srcRect/>
          <a:stretch>
            <a:fillRect/>
          </a:stretch>
        </p:blipFill>
        <p:spPr bwMode="auto">
          <a:xfrm>
            <a:off x="4670455" y="4070336"/>
            <a:ext cx="4102100" cy="2676525"/>
          </a:xfrm>
          <a:prstGeom prst="rect">
            <a:avLst/>
          </a:prstGeom>
          <a:noFill/>
          <a:ln w="9525">
            <a:noFill/>
            <a:miter lim="800000"/>
            <a:headEnd/>
            <a:tailEnd/>
          </a:ln>
          <a:effectLst>
            <a:outerShdw dist="17961" dir="2700000" algn="ctr" rotWithShape="0">
              <a:srgbClr val="000000"/>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66" y="188913"/>
            <a:ext cx="7643834" cy="954087"/>
          </a:xfrm>
        </p:spPr>
        <p:txBody>
          <a:bodyPr/>
          <a:lstStyle/>
          <a:p>
            <a:pPr eaLnBrk="1" hangingPunct="1">
              <a:defRPr/>
            </a:pPr>
            <a:r>
              <a:rPr lang="en-US" sz="4000" dirty="0" smtClean="0"/>
              <a:t>Previous System Framework</a:t>
            </a:r>
            <a:endParaRPr lang="th-TH" sz="4000" dirty="0" smtClean="0"/>
          </a:p>
        </p:txBody>
      </p:sp>
      <p:grpSp>
        <p:nvGrpSpPr>
          <p:cNvPr id="108" name="Group 107"/>
          <p:cNvGrpSpPr/>
          <p:nvPr/>
        </p:nvGrpSpPr>
        <p:grpSpPr>
          <a:xfrm>
            <a:off x="428596" y="4071942"/>
            <a:ext cx="2033592" cy="2003653"/>
            <a:chOff x="500034" y="4000504"/>
            <a:chExt cx="2033592" cy="2003653"/>
          </a:xfrm>
        </p:grpSpPr>
        <p:pic>
          <p:nvPicPr>
            <p:cNvPr id="19462" name="Picture 6"/>
            <p:cNvPicPr>
              <a:picLocks noChangeAspect="1" noChangeArrowheads="1"/>
            </p:cNvPicPr>
            <p:nvPr/>
          </p:nvPicPr>
          <p:blipFill>
            <a:blip r:embed="rId2" cstate="print"/>
            <a:srcRect/>
            <a:stretch>
              <a:fillRect/>
            </a:stretch>
          </p:blipFill>
          <p:spPr bwMode="auto">
            <a:xfrm>
              <a:off x="928662" y="4000504"/>
              <a:ext cx="1604964" cy="802482"/>
            </a:xfrm>
            <a:prstGeom prst="rect">
              <a:avLst/>
            </a:prstGeom>
            <a:noFill/>
            <a:ln w="9525">
              <a:noFill/>
              <a:miter lim="800000"/>
              <a:headEnd/>
              <a:tailEnd/>
            </a:ln>
            <a:effectLst/>
          </p:spPr>
        </p:pic>
        <p:pic>
          <p:nvPicPr>
            <p:cNvPr id="96" name="Picture 6"/>
            <p:cNvPicPr>
              <a:picLocks noChangeAspect="1" noChangeArrowheads="1"/>
            </p:cNvPicPr>
            <p:nvPr/>
          </p:nvPicPr>
          <p:blipFill>
            <a:blip r:embed="rId2" cstate="print"/>
            <a:srcRect/>
            <a:stretch>
              <a:fillRect/>
            </a:stretch>
          </p:blipFill>
          <p:spPr bwMode="auto">
            <a:xfrm>
              <a:off x="785786" y="4143380"/>
              <a:ext cx="1604964" cy="802482"/>
            </a:xfrm>
            <a:prstGeom prst="rect">
              <a:avLst/>
            </a:prstGeom>
            <a:noFill/>
            <a:ln w="9525">
              <a:noFill/>
              <a:miter lim="800000"/>
              <a:headEnd/>
              <a:tailEnd/>
            </a:ln>
            <a:effectLst/>
          </p:spPr>
        </p:pic>
        <p:pic>
          <p:nvPicPr>
            <p:cNvPr id="97" name="Picture 6"/>
            <p:cNvPicPr>
              <a:picLocks noChangeAspect="1" noChangeArrowheads="1"/>
            </p:cNvPicPr>
            <p:nvPr/>
          </p:nvPicPr>
          <p:blipFill>
            <a:blip r:embed="rId2" cstate="print"/>
            <a:srcRect/>
            <a:stretch>
              <a:fillRect/>
            </a:stretch>
          </p:blipFill>
          <p:spPr bwMode="auto">
            <a:xfrm>
              <a:off x="642910" y="4286256"/>
              <a:ext cx="1604964" cy="802482"/>
            </a:xfrm>
            <a:prstGeom prst="rect">
              <a:avLst/>
            </a:prstGeom>
            <a:noFill/>
            <a:ln w="9525">
              <a:noFill/>
              <a:miter lim="800000"/>
              <a:headEnd/>
              <a:tailEnd/>
            </a:ln>
            <a:effectLst/>
          </p:spPr>
        </p:pic>
        <p:pic>
          <p:nvPicPr>
            <p:cNvPr id="98" name="Picture 6"/>
            <p:cNvPicPr>
              <a:picLocks noChangeAspect="1" noChangeArrowheads="1"/>
            </p:cNvPicPr>
            <p:nvPr/>
          </p:nvPicPr>
          <p:blipFill>
            <a:blip r:embed="rId2" cstate="print"/>
            <a:srcRect/>
            <a:stretch>
              <a:fillRect/>
            </a:stretch>
          </p:blipFill>
          <p:spPr bwMode="auto">
            <a:xfrm>
              <a:off x="500034" y="4429132"/>
              <a:ext cx="1604964" cy="802482"/>
            </a:xfrm>
            <a:prstGeom prst="rect">
              <a:avLst/>
            </a:prstGeom>
            <a:noFill/>
            <a:ln w="9525">
              <a:noFill/>
              <a:miter lim="800000"/>
              <a:headEnd/>
              <a:tailEnd/>
            </a:ln>
            <a:effectLst/>
          </p:spPr>
        </p:pic>
        <p:sp>
          <p:nvSpPr>
            <p:cNvPr id="99" name="TextBox 98"/>
            <p:cNvSpPr txBox="1"/>
            <p:nvPr/>
          </p:nvSpPr>
          <p:spPr>
            <a:xfrm>
              <a:off x="500034" y="5357826"/>
              <a:ext cx="1864613" cy="646331"/>
            </a:xfrm>
            <a:prstGeom prst="rect">
              <a:avLst/>
            </a:prstGeom>
            <a:noFill/>
          </p:spPr>
          <p:txBody>
            <a:bodyPr wrap="none" rtlCol="0">
              <a:spAutoFit/>
            </a:bodyPr>
            <a:lstStyle/>
            <a:p>
              <a:pPr algn="ctr"/>
              <a:r>
                <a:rPr lang="en-US" dirty="0" smtClean="0"/>
                <a:t>MODIS MOD08 </a:t>
              </a:r>
            </a:p>
            <a:p>
              <a:pPr algn="ctr"/>
              <a:r>
                <a:rPr lang="en-US" dirty="0" smtClean="0"/>
                <a:t>Daily image</a:t>
              </a:r>
              <a:endParaRPr lang="th-TH" dirty="0"/>
            </a:p>
          </p:txBody>
        </p:sp>
      </p:grpSp>
      <p:sp>
        <p:nvSpPr>
          <p:cNvPr id="100" name="Rounded Rectangle 99"/>
          <p:cNvSpPr/>
          <p:nvPr/>
        </p:nvSpPr>
        <p:spPr bwMode="auto">
          <a:xfrm>
            <a:off x="7215206" y="1571612"/>
            <a:ext cx="1357322"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rPr>
              <a:t>Query DB</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1" name="Rounded Rectangle 100"/>
          <p:cNvSpPr/>
          <p:nvPr/>
        </p:nvSpPr>
        <p:spPr bwMode="auto">
          <a:xfrm>
            <a:off x="7000892" y="2857496"/>
            <a:ext cx="1857388"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rPr>
              <a:t>Manipulating</a:t>
            </a:r>
          </a:p>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rPr>
              <a:t>(filter, average etc.)</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2" name="Rounded Rectangle 101"/>
          <p:cNvSpPr/>
          <p:nvPr/>
        </p:nvSpPr>
        <p:spPr bwMode="auto">
          <a:xfrm>
            <a:off x="7000892" y="4143380"/>
            <a:ext cx="1857388"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rPr>
              <a:t>Validation and Plotting</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3" name="Rounded Rectangle 102"/>
          <p:cNvSpPr/>
          <p:nvPr/>
        </p:nvSpPr>
        <p:spPr bwMode="auto">
          <a:xfrm>
            <a:off x="7000892" y="5429264"/>
            <a:ext cx="1857388"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rPr>
              <a:t>Correction</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4" name="Rounded Rectangle 103"/>
          <p:cNvSpPr/>
          <p:nvPr/>
        </p:nvSpPr>
        <p:spPr bwMode="auto">
          <a:xfrm>
            <a:off x="3071802" y="4143380"/>
            <a:ext cx="1285884"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rPr>
              <a:t>Data Gathering</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5" name="Rounded Rectangle 104"/>
          <p:cNvSpPr/>
          <p:nvPr/>
        </p:nvSpPr>
        <p:spPr bwMode="auto">
          <a:xfrm>
            <a:off x="5000628" y="4143380"/>
            <a:ext cx="1285884" cy="571504"/>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rPr>
              <a:t>Query value at pixel</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06" name="Right Arrow 105"/>
          <p:cNvSpPr/>
          <p:nvPr/>
        </p:nvSpPr>
        <p:spPr bwMode="auto">
          <a:xfrm>
            <a:off x="4500562" y="2357430"/>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07" name="Right Arrow 106"/>
          <p:cNvSpPr/>
          <p:nvPr/>
        </p:nvSpPr>
        <p:spPr bwMode="auto">
          <a:xfrm>
            <a:off x="2571736" y="4286256"/>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09" name="Right Arrow 108"/>
          <p:cNvSpPr/>
          <p:nvPr/>
        </p:nvSpPr>
        <p:spPr bwMode="auto">
          <a:xfrm>
            <a:off x="4500562" y="4286256"/>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12" name="Down Arrow 111"/>
          <p:cNvSpPr/>
          <p:nvPr/>
        </p:nvSpPr>
        <p:spPr bwMode="auto">
          <a:xfrm>
            <a:off x="7786710" y="3500438"/>
            <a:ext cx="285752" cy="571504"/>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13" name="Down Arrow 112"/>
          <p:cNvSpPr/>
          <p:nvPr/>
        </p:nvSpPr>
        <p:spPr bwMode="auto">
          <a:xfrm>
            <a:off x="7786710" y="4786322"/>
            <a:ext cx="285752" cy="571504"/>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15" name="Right Arrow 114"/>
          <p:cNvSpPr/>
          <p:nvPr/>
        </p:nvSpPr>
        <p:spPr bwMode="auto">
          <a:xfrm>
            <a:off x="6429388" y="4286256"/>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17" name="Content Placeholder 2"/>
          <p:cNvSpPr>
            <a:spLocks noGrp="1"/>
          </p:cNvSpPr>
          <p:nvPr>
            <p:ph idx="1"/>
          </p:nvPr>
        </p:nvSpPr>
        <p:spPr>
          <a:xfrm>
            <a:off x="2428860" y="5000636"/>
            <a:ext cx="4357718" cy="1571636"/>
          </a:xfrm>
        </p:spPr>
        <p:txBody>
          <a:bodyPr/>
          <a:lstStyle/>
          <a:p>
            <a:pPr>
              <a:buFont typeface="Arial" pitchFamily="34" charset="0"/>
              <a:buChar char="•"/>
            </a:pPr>
            <a:r>
              <a:rPr lang="en-US" sz="1800" dirty="0" smtClean="0"/>
              <a:t>Time consuming and need high level user experience.</a:t>
            </a:r>
          </a:p>
          <a:p>
            <a:pPr>
              <a:buFont typeface="Arial" pitchFamily="34" charset="0"/>
              <a:buChar char="•"/>
            </a:pPr>
            <a:r>
              <a:rPr lang="en-US" sz="1800" dirty="0" smtClean="0"/>
              <a:t>Lack of Robustness and scalable</a:t>
            </a:r>
          </a:p>
          <a:p>
            <a:pPr>
              <a:buFont typeface="Arial" pitchFamily="34" charset="0"/>
              <a:buChar char="•"/>
            </a:pPr>
            <a:r>
              <a:rPr lang="en-US" sz="1800" dirty="0" smtClean="0"/>
              <a:t>Not convenience for sharing among communities</a:t>
            </a:r>
            <a:endParaRPr lang="en-US" sz="1400" dirty="0" smtClean="0"/>
          </a:p>
        </p:txBody>
      </p:sp>
      <p:sp>
        <p:nvSpPr>
          <p:cNvPr id="118" name="TextBox 117"/>
          <p:cNvSpPr txBox="1"/>
          <p:nvPr/>
        </p:nvSpPr>
        <p:spPr>
          <a:xfrm>
            <a:off x="7335227" y="6000768"/>
            <a:ext cx="1338829" cy="307777"/>
          </a:xfrm>
          <a:prstGeom prst="rect">
            <a:avLst/>
          </a:prstGeom>
          <a:noFill/>
        </p:spPr>
        <p:txBody>
          <a:bodyPr wrap="none" rtlCol="0">
            <a:spAutoFit/>
          </a:bodyPr>
          <a:lstStyle/>
          <a:p>
            <a:pPr algn="ctr"/>
            <a:r>
              <a:rPr lang="en-US" sz="1400" i="1" dirty="0" smtClean="0">
                <a:solidFill>
                  <a:schemeClr val="accent6">
                    <a:lumMod val="60000"/>
                    <a:lumOff val="40000"/>
                  </a:schemeClr>
                </a:solidFill>
              </a:rPr>
              <a:t>On developing</a:t>
            </a:r>
            <a:endParaRPr lang="th-TH" sz="1400" i="1" dirty="0">
              <a:solidFill>
                <a:schemeClr val="accent6">
                  <a:lumMod val="60000"/>
                  <a:lumOff val="40000"/>
                </a:schemeClr>
              </a:solidFill>
            </a:endParaRPr>
          </a:p>
        </p:txBody>
      </p:sp>
      <p:sp>
        <p:nvSpPr>
          <p:cNvPr id="119" name="Right Arrow 118"/>
          <p:cNvSpPr/>
          <p:nvPr/>
        </p:nvSpPr>
        <p:spPr bwMode="auto">
          <a:xfrm>
            <a:off x="6286512" y="2357430"/>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grpSp>
        <p:nvGrpSpPr>
          <p:cNvPr id="179" name="Group 178"/>
          <p:cNvGrpSpPr/>
          <p:nvPr/>
        </p:nvGrpSpPr>
        <p:grpSpPr>
          <a:xfrm>
            <a:off x="142844" y="1285860"/>
            <a:ext cx="3314723" cy="2109534"/>
            <a:chOff x="285720" y="1500174"/>
            <a:chExt cx="3314723" cy="2109534"/>
          </a:xfrm>
        </p:grpSpPr>
        <p:sp>
          <p:nvSpPr>
            <p:cNvPr id="148" name="Rectangle 147"/>
            <p:cNvSpPr/>
            <p:nvPr/>
          </p:nvSpPr>
          <p:spPr bwMode="auto">
            <a:xfrm>
              <a:off x="285720" y="1643050"/>
              <a:ext cx="3314723" cy="196665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49" name="Rounded Rectangle 148"/>
            <p:cNvSpPr/>
            <p:nvPr/>
          </p:nvSpPr>
          <p:spPr bwMode="auto">
            <a:xfrm>
              <a:off x="428596" y="1857364"/>
              <a:ext cx="3028971" cy="167249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chemeClr val="tx1"/>
                  </a:solidFill>
                  <a:effectLst/>
                  <a:latin typeface="Constantia" pitchFamily="18" charset="0"/>
                  <a:ea typeface="MS PGothic" pitchFamily="34" charset="-128"/>
                </a:rPr>
                <a:t>PEN Observation System</a:t>
              </a:r>
              <a:endParaRPr kumimoji="1" lang="th-TH" sz="1800" b="0" i="0" u="none" strike="noStrike" cap="none" normalizeH="0" baseline="0" dirty="0" smtClean="0">
                <a:ln>
                  <a:noFill/>
                </a:ln>
                <a:solidFill>
                  <a:schemeClr val="tx1"/>
                </a:solidFill>
                <a:effectLst/>
                <a:latin typeface="Constantia" pitchFamily="18" charset="0"/>
                <a:ea typeface="MS PGothic" pitchFamily="34" charset="-128"/>
              </a:endParaRPr>
            </a:p>
          </p:txBody>
        </p:sp>
        <p:sp>
          <p:nvSpPr>
            <p:cNvPr id="150" name="Rectangle 149"/>
            <p:cNvSpPr/>
            <p:nvPr/>
          </p:nvSpPr>
          <p:spPr bwMode="auto">
            <a:xfrm>
              <a:off x="714348" y="242886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SP</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sp>
          <p:nvSpPr>
            <p:cNvPr id="151" name="Rectangle 150"/>
            <p:cNvSpPr/>
            <p:nvPr/>
          </p:nvSpPr>
          <p:spPr bwMode="auto">
            <a:xfrm>
              <a:off x="714348" y="278605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ADFC</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sp>
          <p:nvSpPr>
            <p:cNvPr id="152" name="Rectangle 151"/>
            <p:cNvSpPr/>
            <p:nvPr/>
          </p:nvSpPr>
          <p:spPr bwMode="auto">
            <a:xfrm>
              <a:off x="714348" y="314324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HSSR</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pic>
          <p:nvPicPr>
            <p:cNvPr id="153" name="Picture 17" descr="data"/>
            <p:cNvPicPr>
              <a:picLocks noChangeAspect="1" noChangeArrowheads="1"/>
            </p:cNvPicPr>
            <p:nvPr/>
          </p:nvPicPr>
          <p:blipFill>
            <a:blip r:embed="rId3" cstate="print"/>
            <a:srcRect/>
            <a:stretch>
              <a:fillRect/>
            </a:stretch>
          </p:blipFill>
          <p:spPr bwMode="auto">
            <a:xfrm>
              <a:off x="2285984" y="2500306"/>
              <a:ext cx="400053" cy="450229"/>
            </a:xfrm>
            <a:prstGeom prst="rect">
              <a:avLst/>
            </a:prstGeom>
            <a:noFill/>
            <a:ln w="9525">
              <a:noFill/>
              <a:miter lim="800000"/>
              <a:headEnd/>
              <a:tailEnd/>
            </a:ln>
          </p:spPr>
        </p:pic>
        <p:pic>
          <p:nvPicPr>
            <p:cNvPr id="154" name="Picture 10" descr="workstation1"/>
            <p:cNvPicPr>
              <a:picLocks noChangeAspect="1" noChangeArrowheads="1"/>
            </p:cNvPicPr>
            <p:nvPr/>
          </p:nvPicPr>
          <p:blipFill>
            <a:blip r:embed="rId4" cstate="print"/>
            <a:srcRect/>
            <a:stretch>
              <a:fillRect/>
            </a:stretch>
          </p:blipFill>
          <p:spPr bwMode="auto">
            <a:xfrm>
              <a:off x="2571736" y="2571744"/>
              <a:ext cx="761659" cy="857256"/>
            </a:xfrm>
            <a:prstGeom prst="rect">
              <a:avLst/>
            </a:prstGeom>
            <a:noFill/>
            <a:ln w="9525">
              <a:noFill/>
              <a:miter lim="800000"/>
              <a:headEnd/>
              <a:tailEnd/>
            </a:ln>
          </p:spPr>
        </p:pic>
        <p:sp>
          <p:nvSpPr>
            <p:cNvPr id="155" name="Right Arrow 154"/>
            <p:cNvSpPr/>
            <p:nvPr/>
          </p:nvSpPr>
          <p:spPr bwMode="auto">
            <a:xfrm>
              <a:off x="1643042" y="2643182"/>
              <a:ext cx="600079" cy="30676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6" name="Rectangle 155"/>
            <p:cNvSpPr/>
            <p:nvPr/>
          </p:nvSpPr>
          <p:spPr bwMode="auto">
            <a:xfrm>
              <a:off x="1571604" y="1500174"/>
              <a:ext cx="742955"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PSS</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grpSp>
      <p:grpSp>
        <p:nvGrpSpPr>
          <p:cNvPr id="164" name="Group 163"/>
          <p:cNvGrpSpPr/>
          <p:nvPr/>
        </p:nvGrpSpPr>
        <p:grpSpPr>
          <a:xfrm>
            <a:off x="3571868" y="3000348"/>
            <a:ext cx="1143008" cy="785842"/>
            <a:chOff x="3214678" y="4286232"/>
            <a:chExt cx="1428760" cy="1214470"/>
          </a:xfrm>
        </p:grpSpPr>
        <p:sp>
          <p:nvSpPr>
            <p:cNvPr id="165" name="Rectangle 164"/>
            <p:cNvSpPr/>
            <p:nvPr/>
          </p:nvSpPr>
          <p:spPr bwMode="auto">
            <a:xfrm>
              <a:off x="3214678" y="4500570"/>
              <a:ext cx="1428760" cy="10001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600" b="0" i="0" u="none" strike="noStrike" cap="none" normalizeH="0" baseline="0" smtClean="0">
                <a:ln>
                  <a:noFill/>
                </a:ln>
                <a:solidFill>
                  <a:schemeClr val="tx1"/>
                </a:solidFill>
                <a:effectLst/>
                <a:latin typeface="Arial" pitchFamily="34" charset="0"/>
                <a:ea typeface="MS PGothic" pitchFamily="34" charset="-128"/>
              </a:endParaRPr>
            </a:p>
          </p:txBody>
        </p:sp>
        <p:sp>
          <p:nvSpPr>
            <p:cNvPr id="166" name="Rectangle 165"/>
            <p:cNvSpPr/>
            <p:nvPr/>
          </p:nvSpPr>
          <p:spPr bwMode="auto">
            <a:xfrm>
              <a:off x="3482571" y="4286232"/>
              <a:ext cx="928694" cy="35721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Site B</a:t>
              </a:r>
              <a:endParaRPr kumimoji="1" lang="th-TH"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grpSp>
      <p:grpSp>
        <p:nvGrpSpPr>
          <p:cNvPr id="167" name="Group 166"/>
          <p:cNvGrpSpPr/>
          <p:nvPr/>
        </p:nvGrpSpPr>
        <p:grpSpPr>
          <a:xfrm>
            <a:off x="4429124" y="3197859"/>
            <a:ext cx="1143008" cy="802645"/>
            <a:chOff x="3125381" y="4370630"/>
            <a:chExt cx="1428760" cy="1240438"/>
          </a:xfrm>
        </p:grpSpPr>
        <p:sp>
          <p:nvSpPr>
            <p:cNvPr id="168" name="Rectangle 167"/>
            <p:cNvSpPr/>
            <p:nvPr/>
          </p:nvSpPr>
          <p:spPr bwMode="auto">
            <a:xfrm>
              <a:off x="3125381" y="4610936"/>
              <a:ext cx="1428760" cy="10001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600" b="0" i="0" u="none" strike="noStrike" cap="none" normalizeH="0" baseline="0" smtClean="0">
                <a:ln>
                  <a:noFill/>
                </a:ln>
                <a:solidFill>
                  <a:schemeClr val="tx1"/>
                </a:solidFill>
                <a:effectLst/>
                <a:latin typeface="Arial" pitchFamily="34" charset="0"/>
                <a:ea typeface="MS PGothic" pitchFamily="34" charset="-128"/>
              </a:endParaRPr>
            </a:p>
          </p:txBody>
        </p:sp>
        <p:sp>
          <p:nvSpPr>
            <p:cNvPr id="169" name="Rectangle 168"/>
            <p:cNvSpPr/>
            <p:nvPr/>
          </p:nvSpPr>
          <p:spPr bwMode="auto">
            <a:xfrm>
              <a:off x="3393274" y="4370630"/>
              <a:ext cx="928694" cy="35721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Site C</a:t>
              </a:r>
              <a:endParaRPr kumimoji="1" lang="th-TH"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grpSp>
      <p:grpSp>
        <p:nvGrpSpPr>
          <p:cNvPr id="170" name="Group 169"/>
          <p:cNvGrpSpPr/>
          <p:nvPr/>
        </p:nvGrpSpPr>
        <p:grpSpPr>
          <a:xfrm>
            <a:off x="5500694" y="3286124"/>
            <a:ext cx="1143008" cy="785842"/>
            <a:chOff x="3214678" y="4286232"/>
            <a:chExt cx="1428760" cy="1214470"/>
          </a:xfrm>
        </p:grpSpPr>
        <p:sp>
          <p:nvSpPr>
            <p:cNvPr id="171" name="Rectangle 170"/>
            <p:cNvSpPr/>
            <p:nvPr/>
          </p:nvSpPr>
          <p:spPr bwMode="auto">
            <a:xfrm>
              <a:off x="3214678" y="4500570"/>
              <a:ext cx="1428760" cy="100013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600" b="0" i="0" u="none" strike="noStrike" cap="none" normalizeH="0" baseline="0" smtClean="0">
                <a:ln>
                  <a:noFill/>
                </a:ln>
                <a:solidFill>
                  <a:schemeClr val="tx1"/>
                </a:solidFill>
                <a:effectLst/>
                <a:latin typeface="Arial" pitchFamily="34" charset="0"/>
                <a:ea typeface="MS PGothic" pitchFamily="34" charset="-128"/>
              </a:endParaRPr>
            </a:p>
          </p:txBody>
        </p:sp>
        <p:sp>
          <p:nvSpPr>
            <p:cNvPr id="172" name="Rectangle 171"/>
            <p:cNvSpPr/>
            <p:nvPr/>
          </p:nvSpPr>
          <p:spPr bwMode="auto">
            <a:xfrm>
              <a:off x="3500430" y="4286232"/>
              <a:ext cx="928694" cy="357214"/>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Site D</a:t>
              </a:r>
              <a:endParaRPr kumimoji="1" lang="th-TH" sz="12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grpSp>
      <p:sp>
        <p:nvSpPr>
          <p:cNvPr id="173" name="Down Arrow 172"/>
          <p:cNvSpPr/>
          <p:nvPr/>
        </p:nvSpPr>
        <p:spPr bwMode="auto">
          <a:xfrm rot="10800000">
            <a:off x="4571999" y="2857495"/>
            <a:ext cx="457203" cy="214314"/>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74" name="Right Arrow 173"/>
          <p:cNvSpPr/>
          <p:nvPr/>
        </p:nvSpPr>
        <p:spPr bwMode="auto">
          <a:xfrm>
            <a:off x="3571868" y="1857364"/>
            <a:ext cx="457203" cy="378202"/>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grpSp>
        <p:nvGrpSpPr>
          <p:cNvPr id="183" name="Group 182"/>
          <p:cNvGrpSpPr/>
          <p:nvPr/>
        </p:nvGrpSpPr>
        <p:grpSpPr>
          <a:xfrm>
            <a:off x="4071934" y="1357298"/>
            <a:ext cx="2714643" cy="1451914"/>
            <a:chOff x="4214811" y="1357298"/>
            <a:chExt cx="2714643" cy="1451914"/>
          </a:xfrm>
        </p:grpSpPr>
        <p:sp>
          <p:nvSpPr>
            <p:cNvPr id="157" name="Rectangle 156"/>
            <p:cNvSpPr/>
            <p:nvPr/>
          </p:nvSpPr>
          <p:spPr bwMode="auto">
            <a:xfrm>
              <a:off x="4214811" y="1500174"/>
              <a:ext cx="2643206" cy="128588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158" name="Picture 17" descr="data"/>
            <p:cNvPicPr>
              <a:picLocks noChangeAspect="1" noChangeArrowheads="1"/>
            </p:cNvPicPr>
            <p:nvPr/>
          </p:nvPicPr>
          <p:blipFill>
            <a:blip r:embed="rId3" cstate="print"/>
            <a:srcRect/>
            <a:stretch>
              <a:fillRect/>
            </a:stretch>
          </p:blipFill>
          <p:spPr bwMode="auto">
            <a:xfrm>
              <a:off x="5429256" y="1714488"/>
              <a:ext cx="417512" cy="469878"/>
            </a:xfrm>
            <a:prstGeom prst="rect">
              <a:avLst/>
            </a:prstGeom>
            <a:noFill/>
            <a:ln w="9525">
              <a:noFill/>
              <a:miter lim="800000"/>
              <a:headEnd/>
              <a:tailEnd/>
            </a:ln>
          </p:spPr>
        </p:pic>
        <p:sp>
          <p:nvSpPr>
            <p:cNvPr id="159" name="Rectangle 158"/>
            <p:cNvSpPr/>
            <p:nvPr/>
          </p:nvSpPr>
          <p:spPr bwMode="auto">
            <a:xfrm>
              <a:off x="5143505" y="1357298"/>
              <a:ext cx="885831"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PMS</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cxnSp>
          <p:nvCxnSpPr>
            <p:cNvPr id="160" name="Straight Connector 159"/>
            <p:cNvCxnSpPr/>
            <p:nvPr/>
          </p:nvCxnSpPr>
          <p:spPr bwMode="auto">
            <a:xfrm rot="5400000">
              <a:off x="4536282" y="2107397"/>
              <a:ext cx="1071570" cy="0"/>
            </a:xfrm>
            <a:prstGeom prst="line">
              <a:avLst/>
            </a:prstGeom>
            <a:solidFill>
              <a:schemeClr val="accent1"/>
            </a:solidFill>
            <a:ln w="9525" cap="rnd" cmpd="sng" algn="ctr">
              <a:solidFill>
                <a:schemeClr val="accent2">
                  <a:lumMod val="60000"/>
                  <a:lumOff val="40000"/>
                </a:schemeClr>
              </a:solidFill>
              <a:prstDash val="lgDashDot"/>
              <a:bevel/>
              <a:headEnd type="none" w="med" len="med"/>
              <a:tailEnd type="none" w="med" len="med"/>
            </a:ln>
            <a:effectLst/>
          </p:spPr>
        </p:cxnSp>
        <p:pic>
          <p:nvPicPr>
            <p:cNvPr id="161" name="Picture 17" descr="data"/>
            <p:cNvPicPr>
              <a:picLocks noChangeAspect="1" noChangeArrowheads="1"/>
            </p:cNvPicPr>
            <p:nvPr/>
          </p:nvPicPr>
          <p:blipFill>
            <a:blip r:embed="rId3" cstate="print"/>
            <a:srcRect/>
            <a:stretch>
              <a:fillRect/>
            </a:stretch>
          </p:blipFill>
          <p:spPr bwMode="auto">
            <a:xfrm>
              <a:off x="5214942" y="1785926"/>
              <a:ext cx="488950" cy="550276"/>
            </a:xfrm>
            <a:prstGeom prst="rect">
              <a:avLst/>
            </a:prstGeom>
            <a:noFill/>
            <a:ln w="9525">
              <a:noFill/>
              <a:miter lim="800000"/>
              <a:headEnd/>
              <a:tailEnd/>
            </a:ln>
          </p:spPr>
        </p:pic>
        <p:pic>
          <p:nvPicPr>
            <p:cNvPr id="162" name="Picture 18" descr="document"/>
            <p:cNvPicPr>
              <a:picLocks noChangeAspect="1" noChangeArrowheads="1"/>
            </p:cNvPicPr>
            <p:nvPr/>
          </p:nvPicPr>
          <p:blipFill>
            <a:blip r:embed="rId5" cstate="print"/>
            <a:srcRect/>
            <a:stretch>
              <a:fillRect/>
            </a:stretch>
          </p:blipFill>
          <p:spPr bwMode="auto">
            <a:xfrm>
              <a:off x="4357686" y="1928802"/>
              <a:ext cx="466362" cy="523879"/>
            </a:xfrm>
            <a:prstGeom prst="rect">
              <a:avLst/>
            </a:prstGeom>
            <a:noFill/>
            <a:ln w="9525">
              <a:noFill/>
              <a:miter lim="800000"/>
              <a:headEnd/>
              <a:tailEnd/>
            </a:ln>
          </p:spPr>
        </p:pic>
        <p:pic>
          <p:nvPicPr>
            <p:cNvPr id="163" name="Picture 18" descr="document"/>
            <p:cNvPicPr>
              <a:picLocks noChangeAspect="1" noChangeArrowheads="1"/>
            </p:cNvPicPr>
            <p:nvPr/>
          </p:nvPicPr>
          <p:blipFill>
            <a:blip r:embed="rId5" cstate="print"/>
            <a:srcRect/>
            <a:stretch>
              <a:fillRect/>
            </a:stretch>
          </p:blipFill>
          <p:spPr bwMode="auto">
            <a:xfrm>
              <a:off x="6215075" y="2071678"/>
              <a:ext cx="559634" cy="628655"/>
            </a:xfrm>
            <a:prstGeom prst="rect">
              <a:avLst/>
            </a:prstGeom>
            <a:noFill/>
            <a:ln w="9525">
              <a:noFill/>
              <a:miter lim="800000"/>
              <a:headEnd/>
              <a:tailEnd/>
            </a:ln>
          </p:spPr>
        </p:pic>
        <p:sp>
          <p:nvSpPr>
            <p:cNvPr id="176" name="Rectangle 175"/>
            <p:cNvSpPr/>
            <p:nvPr/>
          </p:nvSpPr>
          <p:spPr>
            <a:xfrm>
              <a:off x="4286248" y="1571612"/>
              <a:ext cx="617477" cy="307777"/>
            </a:xfrm>
            <a:prstGeom prst="rect">
              <a:avLst/>
            </a:prstGeom>
          </p:spPr>
          <p:txBody>
            <a:bodyPr wrap="none">
              <a:spAutoFit/>
            </a:bodyPr>
            <a:lstStyle/>
            <a:p>
              <a:pPr algn="ctr"/>
              <a:r>
                <a:rPr lang="en-US" sz="1400" dirty="0" smtClean="0">
                  <a:latin typeface="Constantia" pitchFamily="18" charset="0"/>
                </a:rPr>
                <a:t>Input</a:t>
              </a:r>
              <a:endParaRPr lang="th-TH" sz="1400" dirty="0">
                <a:latin typeface="Constantia" pitchFamily="18" charset="0"/>
              </a:endParaRPr>
            </a:p>
          </p:txBody>
        </p:sp>
        <p:sp>
          <p:nvSpPr>
            <p:cNvPr id="177" name="Rectangle 176"/>
            <p:cNvSpPr/>
            <p:nvPr/>
          </p:nvSpPr>
          <p:spPr>
            <a:xfrm>
              <a:off x="6072198" y="1500174"/>
              <a:ext cx="857256" cy="523220"/>
            </a:xfrm>
            <a:prstGeom prst="rect">
              <a:avLst/>
            </a:prstGeom>
          </p:spPr>
          <p:txBody>
            <a:bodyPr wrap="square">
              <a:spAutoFit/>
            </a:bodyPr>
            <a:lstStyle/>
            <a:p>
              <a:pPr algn="ctr"/>
              <a:r>
                <a:rPr lang="en-US" sz="1400" dirty="0" smtClean="0">
                  <a:latin typeface="Constantia" pitchFamily="18" charset="0"/>
                </a:rPr>
                <a:t>Web </a:t>
              </a:r>
            </a:p>
            <a:p>
              <a:pPr algn="ctr"/>
              <a:r>
                <a:rPr lang="en-US" sz="1400" dirty="0" smtClean="0">
                  <a:latin typeface="Constantia" pitchFamily="18" charset="0"/>
                </a:rPr>
                <a:t>Page</a:t>
              </a:r>
              <a:endParaRPr lang="th-TH" sz="1400" dirty="0">
                <a:latin typeface="Constantia" pitchFamily="18" charset="0"/>
              </a:endParaRPr>
            </a:p>
          </p:txBody>
        </p:sp>
        <p:sp>
          <p:nvSpPr>
            <p:cNvPr id="178" name="Rectangle 177"/>
            <p:cNvSpPr/>
            <p:nvPr/>
          </p:nvSpPr>
          <p:spPr>
            <a:xfrm>
              <a:off x="5000628" y="2285992"/>
              <a:ext cx="1143008" cy="523220"/>
            </a:xfrm>
            <a:prstGeom prst="rect">
              <a:avLst/>
            </a:prstGeom>
          </p:spPr>
          <p:txBody>
            <a:bodyPr wrap="square">
              <a:spAutoFit/>
            </a:bodyPr>
            <a:lstStyle/>
            <a:p>
              <a:pPr algn="ctr"/>
              <a:r>
                <a:rPr lang="en-US" sz="1400" dirty="0" smtClean="0">
                  <a:latin typeface="Constantia" pitchFamily="18" charset="0"/>
                </a:rPr>
                <a:t>PEN DB &amp; Backup</a:t>
              </a:r>
              <a:endParaRPr lang="th-TH" sz="1400" dirty="0">
                <a:latin typeface="Constantia" pitchFamily="18" charset="0"/>
              </a:endParaRPr>
            </a:p>
          </p:txBody>
        </p:sp>
        <p:cxnSp>
          <p:nvCxnSpPr>
            <p:cNvPr id="182" name="Straight Connector 181"/>
            <p:cNvCxnSpPr/>
            <p:nvPr/>
          </p:nvCxnSpPr>
          <p:spPr bwMode="auto">
            <a:xfrm rot="5400000">
              <a:off x="5536414" y="2107397"/>
              <a:ext cx="1071570" cy="0"/>
            </a:xfrm>
            <a:prstGeom prst="line">
              <a:avLst/>
            </a:prstGeom>
            <a:solidFill>
              <a:schemeClr val="accent1"/>
            </a:solidFill>
            <a:ln w="9525" cap="rnd" cmpd="sng" algn="ctr">
              <a:solidFill>
                <a:schemeClr val="accent2">
                  <a:lumMod val="60000"/>
                  <a:lumOff val="40000"/>
                </a:schemeClr>
              </a:solidFill>
              <a:prstDash val="lgDashDot"/>
              <a:bevel/>
              <a:headEnd type="none" w="med" len="med"/>
              <a:tailEnd type="none" w="med" len="med"/>
            </a:ln>
            <a:effectLst/>
          </p:spPr>
        </p:cxnSp>
      </p:grpSp>
      <p:sp>
        <p:nvSpPr>
          <p:cNvPr id="184" name="Right Arrow 183"/>
          <p:cNvSpPr/>
          <p:nvPr/>
        </p:nvSpPr>
        <p:spPr bwMode="auto">
          <a:xfrm>
            <a:off x="6786578" y="1714488"/>
            <a:ext cx="357190"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85" name="Down Arrow 184"/>
          <p:cNvSpPr/>
          <p:nvPr/>
        </p:nvSpPr>
        <p:spPr bwMode="auto">
          <a:xfrm>
            <a:off x="7786710" y="2214554"/>
            <a:ext cx="285752" cy="571504"/>
          </a:xfrm>
          <a:prstGeom prst="down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Geo Grid</a:t>
            </a:r>
            <a:endParaRPr lang="th-TH" dirty="0" smtClean="0"/>
          </a:p>
        </p:txBody>
      </p:sp>
      <p:sp>
        <p:nvSpPr>
          <p:cNvPr id="8195" name="Content Placeholder 2"/>
          <p:cNvSpPr>
            <a:spLocks noGrp="1"/>
          </p:cNvSpPr>
          <p:nvPr>
            <p:ph idx="1"/>
          </p:nvPr>
        </p:nvSpPr>
        <p:spPr>
          <a:xfrm>
            <a:off x="428596" y="1428736"/>
            <a:ext cx="8229600" cy="4525962"/>
          </a:xfrm>
        </p:spPr>
        <p:txBody>
          <a:bodyPr/>
          <a:lstStyle/>
          <a:p>
            <a:pPr eaLnBrk="1" hangingPunct="1"/>
            <a:r>
              <a:rPr lang="en-US" sz="2400" dirty="0" smtClean="0"/>
              <a:t>GEO (Global Earth Observation) GRID</a:t>
            </a:r>
          </a:p>
          <a:p>
            <a:pPr lvl="1" eaLnBrk="1" hangingPunct="1"/>
            <a:r>
              <a:rPr lang="en-US" sz="2000" dirty="0" smtClean="0"/>
              <a:t>An E-Infrastructure to accelerate GEO science based on the concept that whole data related to earth observation are </a:t>
            </a:r>
            <a:r>
              <a:rPr lang="en-US" sz="2000" b="1" i="1" dirty="0" smtClean="0">
                <a:solidFill>
                  <a:srgbClr val="0066FF"/>
                </a:solidFill>
              </a:rPr>
              <a:t>virtually integrated</a:t>
            </a:r>
            <a:r>
              <a:rPr lang="en-US" sz="2000" i="1" dirty="0" smtClean="0"/>
              <a:t> </a:t>
            </a:r>
            <a:r>
              <a:rPr lang="en-US" sz="2000" dirty="0" smtClean="0"/>
              <a:t>with a </a:t>
            </a:r>
            <a:r>
              <a:rPr lang="en-US" sz="2000" b="1" i="1" dirty="0" smtClean="0">
                <a:solidFill>
                  <a:srgbClr val="0066FF"/>
                </a:solidFill>
              </a:rPr>
              <a:t>certain access management</a:t>
            </a:r>
            <a:r>
              <a:rPr lang="en-US" sz="2000" b="1" dirty="0" smtClean="0">
                <a:solidFill>
                  <a:srgbClr val="0066FF"/>
                </a:solidFill>
              </a:rPr>
              <a:t> </a:t>
            </a:r>
            <a:r>
              <a:rPr lang="en-US" sz="2000" dirty="0" smtClean="0"/>
              <a:t>and </a:t>
            </a:r>
            <a:r>
              <a:rPr lang="en-US" sz="2000" b="1" i="1" dirty="0" smtClean="0">
                <a:solidFill>
                  <a:srgbClr val="0066FF"/>
                </a:solidFill>
              </a:rPr>
              <a:t>easy to handle</a:t>
            </a:r>
            <a:r>
              <a:rPr lang="en-US" sz="2000" b="1" dirty="0" smtClean="0">
                <a:solidFill>
                  <a:srgbClr val="0066FF"/>
                </a:solidFill>
              </a:rPr>
              <a:t> </a:t>
            </a:r>
            <a:r>
              <a:rPr lang="en-US" sz="2000" dirty="0" smtClean="0"/>
              <a:t>by the end-users those are enabled by a set of Grid and Web Service technologies.</a:t>
            </a:r>
            <a:endParaRPr lang="th-TH" sz="2000" dirty="0" smtClean="0"/>
          </a:p>
        </p:txBody>
      </p:sp>
      <p:grpSp>
        <p:nvGrpSpPr>
          <p:cNvPr id="3" name="Group 23"/>
          <p:cNvGrpSpPr/>
          <p:nvPr/>
        </p:nvGrpSpPr>
        <p:grpSpPr>
          <a:xfrm>
            <a:off x="857224" y="3500438"/>
            <a:ext cx="2062186" cy="3143272"/>
            <a:chOff x="1214414" y="3500438"/>
            <a:chExt cx="2062186" cy="3143272"/>
          </a:xfrm>
        </p:grpSpPr>
        <p:sp>
          <p:nvSpPr>
            <p:cNvPr id="4" name="Rectangle 5"/>
            <p:cNvSpPr>
              <a:spLocks noChangeArrowheads="1"/>
            </p:cNvSpPr>
            <p:nvPr/>
          </p:nvSpPr>
          <p:spPr bwMode="auto">
            <a:xfrm>
              <a:off x="1214414" y="3500438"/>
              <a:ext cx="2062186" cy="314327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kumimoji="0" lang="ja-JP" altLang="en-US" sz="1800">
                <a:solidFill>
                  <a:srgbClr val="000000"/>
                </a:solidFill>
              </a:endParaRPr>
            </a:p>
          </p:txBody>
        </p:sp>
        <p:sp>
          <p:nvSpPr>
            <p:cNvPr id="7" name="Text Box 11"/>
            <p:cNvSpPr txBox="1">
              <a:spLocks noChangeArrowheads="1"/>
            </p:cNvSpPr>
            <p:nvPr/>
          </p:nvSpPr>
          <p:spPr bwMode="auto">
            <a:xfrm>
              <a:off x="1447930" y="3643314"/>
              <a:ext cx="1582486" cy="369332"/>
            </a:xfrm>
            <a:prstGeom prst="rect">
              <a:avLst/>
            </a:prstGeom>
            <a:noFill/>
            <a:ln>
              <a:noFill/>
              <a:headEnd/>
              <a:tailEnd/>
            </a:ln>
          </p:spPr>
          <p:style>
            <a:lnRef idx="3">
              <a:schemeClr val="lt1"/>
            </a:lnRef>
            <a:fillRef idx="1">
              <a:schemeClr val="accent5"/>
            </a:fillRef>
            <a:effectRef idx="1">
              <a:schemeClr val="accent5"/>
            </a:effectRef>
            <a:fontRef idx="minor">
              <a:schemeClr val="lt1"/>
            </a:fontRef>
          </p:style>
          <p:txBody>
            <a:bodyPr wrap="none">
              <a:spAutoFit/>
            </a:bodyPr>
            <a:lstStyle/>
            <a:p>
              <a:pPr algn="ctr" eaLnBrk="0" hangingPunct="0"/>
              <a:r>
                <a:rPr kumimoji="0" lang="en-US" altLang="ja-JP" sz="1800" dirty="0" smtClean="0">
                  <a:solidFill>
                    <a:srgbClr val="000000"/>
                  </a:solidFill>
                </a:rPr>
                <a:t>Geo* Content</a:t>
              </a:r>
              <a:endParaRPr kumimoji="0" lang="ja-JP" altLang="en-US" sz="1800" dirty="0">
                <a:solidFill>
                  <a:srgbClr val="000000"/>
                </a:solidFill>
              </a:endParaRPr>
            </a:p>
          </p:txBody>
        </p:sp>
        <p:sp>
          <p:nvSpPr>
            <p:cNvPr id="10" name="Rectangle 14"/>
            <p:cNvSpPr>
              <a:spLocks noChangeArrowheads="1"/>
            </p:cNvSpPr>
            <p:nvPr/>
          </p:nvSpPr>
          <p:spPr bwMode="auto">
            <a:xfrm>
              <a:off x="1447800" y="4114801"/>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Satellite Data</a:t>
              </a:r>
              <a:endParaRPr kumimoji="0" lang="ja-JP" altLang="en-US" sz="1800" dirty="0">
                <a:solidFill>
                  <a:srgbClr val="000000"/>
                </a:solidFill>
              </a:endParaRPr>
            </a:p>
          </p:txBody>
        </p:sp>
        <p:sp>
          <p:nvSpPr>
            <p:cNvPr id="11" name="Rectangle 15"/>
            <p:cNvSpPr>
              <a:spLocks noChangeArrowheads="1"/>
            </p:cNvSpPr>
            <p:nvPr/>
          </p:nvSpPr>
          <p:spPr bwMode="auto">
            <a:xfrm>
              <a:off x="1447800" y="5867401"/>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Field Data</a:t>
              </a:r>
              <a:endParaRPr kumimoji="0" lang="ja-JP" altLang="en-US" sz="1800" dirty="0">
                <a:solidFill>
                  <a:srgbClr val="000000"/>
                </a:solidFill>
              </a:endParaRPr>
            </a:p>
          </p:txBody>
        </p:sp>
        <p:sp>
          <p:nvSpPr>
            <p:cNvPr id="12" name="Rectangle 16"/>
            <p:cNvSpPr>
              <a:spLocks noChangeArrowheads="1"/>
            </p:cNvSpPr>
            <p:nvPr/>
          </p:nvSpPr>
          <p:spPr bwMode="auto">
            <a:xfrm>
              <a:off x="1447800" y="4953001"/>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a:solidFill>
                    <a:srgbClr val="000000"/>
                  </a:solidFill>
                </a:rPr>
                <a:t>GIS </a:t>
              </a:r>
              <a:r>
                <a:rPr kumimoji="0" lang="en-US" altLang="ja-JP" sz="1800" dirty="0" smtClean="0">
                  <a:solidFill>
                    <a:srgbClr val="000000"/>
                  </a:solidFill>
                </a:rPr>
                <a:t>data</a:t>
              </a:r>
              <a:endParaRPr kumimoji="0" lang="ja-JP" altLang="en-US" sz="1800" dirty="0">
                <a:solidFill>
                  <a:srgbClr val="000000"/>
                </a:solidFill>
              </a:endParaRPr>
            </a:p>
          </p:txBody>
        </p:sp>
      </p:grpSp>
      <p:sp>
        <p:nvSpPr>
          <p:cNvPr id="16" name="AutoShape 20"/>
          <p:cNvSpPr>
            <a:spLocks noChangeArrowheads="1"/>
          </p:cNvSpPr>
          <p:nvPr/>
        </p:nvSpPr>
        <p:spPr bwMode="auto">
          <a:xfrm>
            <a:off x="3000364" y="4738687"/>
            <a:ext cx="3214710" cy="685800"/>
          </a:xfrm>
          <a:prstGeom prst="leftRightArrow">
            <a:avLst>
              <a:gd name="adj1" fmla="val 50000"/>
              <a:gd name="adj2" fmla="val 56453"/>
            </a:avLst>
          </a:prstGeom>
          <a:solidFill>
            <a:schemeClr val="accent5">
              <a:lumMod val="25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kumimoji="0" lang="ja-JP" altLang="en-US" sz="1800">
              <a:solidFill>
                <a:srgbClr val="000000"/>
              </a:solidFill>
            </a:endParaRPr>
          </a:p>
        </p:txBody>
      </p:sp>
      <p:grpSp>
        <p:nvGrpSpPr>
          <p:cNvPr id="5" name="Group 26"/>
          <p:cNvGrpSpPr/>
          <p:nvPr/>
        </p:nvGrpSpPr>
        <p:grpSpPr>
          <a:xfrm>
            <a:off x="3571868" y="3500438"/>
            <a:ext cx="2062186" cy="3143272"/>
            <a:chOff x="3724260" y="3571876"/>
            <a:chExt cx="2062186" cy="3143272"/>
          </a:xfrm>
        </p:grpSpPr>
        <p:sp>
          <p:nvSpPr>
            <p:cNvPr id="23" name="Rectangle 5"/>
            <p:cNvSpPr>
              <a:spLocks noChangeArrowheads="1"/>
            </p:cNvSpPr>
            <p:nvPr/>
          </p:nvSpPr>
          <p:spPr bwMode="auto">
            <a:xfrm>
              <a:off x="3724260" y="3571876"/>
              <a:ext cx="2062186" cy="314327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kumimoji="0" lang="ja-JP" altLang="en-US" sz="1800">
                <a:solidFill>
                  <a:srgbClr val="000000"/>
                </a:solidFill>
              </a:endParaRPr>
            </a:p>
          </p:txBody>
        </p:sp>
        <p:sp>
          <p:nvSpPr>
            <p:cNvPr id="17" name="AutoShape 21"/>
            <p:cNvSpPr>
              <a:spLocks noChangeArrowheads="1"/>
            </p:cNvSpPr>
            <p:nvPr/>
          </p:nvSpPr>
          <p:spPr bwMode="auto">
            <a:xfrm>
              <a:off x="3905248" y="5486401"/>
              <a:ext cx="1676400" cy="1066800"/>
            </a:xfrm>
            <a:prstGeom prst="upArrowCallout">
              <a:avLst>
                <a:gd name="adj1" fmla="val 39286"/>
                <a:gd name="adj2" fmla="val 39286"/>
                <a:gd name="adj3" fmla="val 16667"/>
                <a:gd name="adj4" fmla="val 66667"/>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Resources</a:t>
              </a:r>
              <a:endParaRPr kumimoji="0" lang="ja-JP" altLang="en-US" sz="1800" dirty="0">
                <a:solidFill>
                  <a:srgbClr val="000000"/>
                </a:solidFill>
              </a:endParaRPr>
            </a:p>
          </p:txBody>
        </p:sp>
        <p:sp>
          <p:nvSpPr>
            <p:cNvPr id="18" name="AutoShape 22"/>
            <p:cNvSpPr>
              <a:spLocks noChangeArrowheads="1"/>
            </p:cNvSpPr>
            <p:nvPr/>
          </p:nvSpPr>
          <p:spPr bwMode="auto">
            <a:xfrm>
              <a:off x="3905248" y="3714752"/>
              <a:ext cx="1676400" cy="990600"/>
            </a:xfrm>
            <a:prstGeom prst="downArrowCallout">
              <a:avLst>
                <a:gd name="adj1" fmla="val 42308"/>
                <a:gd name="adj2" fmla="val 42308"/>
                <a:gd name="adj3" fmla="val 16667"/>
                <a:gd name="adj4" fmla="val 66667"/>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Grid and IT </a:t>
              </a:r>
            </a:p>
            <a:p>
              <a:pPr algn="ctr" eaLnBrk="0" hangingPunct="0"/>
              <a:r>
                <a:rPr kumimoji="0" lang="en-US" altLang="ja-JP" sz="1800" dirty="0" smtClean="0">
                  <a:solidFill>
                    <a:srgbClr val="000000"/>
                  </a:solidFill>
                </a:rPr>
                <a:t>Technologies</a:t>
              </a:r>
              <a:endParaRPr kumimoji="0" lang="ja-JP" altLang="en-US" sz="1800" dirty="0">
                <a:solidFill>
                  <a:srgbClr val="000000"/>
                </a:solidFill>
              </a:endParaRPr>
            </a:p>
          </p:txBody>
        </p:sp>
        <p:pic>
          <p:nvPicPr>
            <p:cNvPr id="19" name="Picture 23" descr="GEOGrid_logo"/>
            <p:cNvPicPr>
              <a:picLocks noChangeAspect="1" noChangeArrowheads="1"/>
            </p:cNvPicPr>
            <p:nvPr/>
          </p:nvPicPr>
          <p:blipFill>
            <a:blip r:embed="rId3" cstate="print"/>
            <a:srcRect/>
            <a:stretch>
              <a:fillRect/>
            </a:stretch>
          </p:blipFill>
          <p:spPr bwMode="auto">
            <a:xfrm>
              <a:off x="4133848" y="4786322"/>
              <a:ext cx="1143000" cy="642937"/>
            </a:xfrm>
            <a:prstGeom prst="rect">
              <a:avLst/>
            </a:prstGeom>
            <a:solidFill>
              <a:schemeClr val="accent3"/>
            </a:solidFill>
            <a:ln>
              <a:headEnd/>
              <a:tailEnd/>
            </a:ln>
          </p:spPr>
          <p:style>
            <a:lnRef idx="3">
              <a:schemeClr val="lt1"/>
            </a:lnRef>
            <a:fillRef idx="1">
              <a:schemeClr val="accent5"/>
            </a:fillRef>
            <a:effectRef idx="1">
              <a:schemeClr val="accent5"/>
            </a:effectRef>
            <a:fontRef idx="minor">
              <a:schemeClr val="lt1"/>
            </a:fontRef>
          </p:style>
        </p:pic>
      </p:grpSp>
      <p:grpSp>
        <p:nvGrpSpPr>
          <p:cNvPr id="6" name="Group 25"/>
          <p:cNvGrpSpPr/>
          <p:nvPr/>
        </p:nvGrpSpPr>
        <p:grpSpPr>
          <a:xfrm>
            <a:off x="6296028" y="3500438"/>
            <a:ext cx="2062186" cy="3143272"/>
            <a:chOff x="6143636" y="3571876"/>
            <a:chExt cx="2062186" cy="3143272"/>
          </a:xfrm>
        </p:grpSpPr>
        <p:sp>
          <p:nvSpPr>
            <p:cNvPr id="25" name="Rectangle 5"/>
            <p:cNvSpPr>
              <a:spLocks noChangeArrowheads="1"/>
            </p:cNvSpPr>
            <p:nvPr/>
          </p:nvSpPr>
          <p:spPr bwMode="auto">
            <a:xfrm>
              <a:off x="6143636" y="3571876"/>
              <a:ext cx="2062186" cy="314327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endParaRPr kumimoji="0" lang="ja-JP" altLang="en-US" sz="1800">
                <a:solidFill>
                  <a:srgbClr val="000000"/>
                </a:solidFill>
              </a:endParaRPr>
            </a:p>
          </p:txBody>
        </p:sp>
        <p:sp>
          <p:nvSpPr>
            <p:cNvPr id="9" name="Text Box 13"/>
            <p:cNvSpPr txBox="1">
              <a:spLocks noChangeArrowheads="1"/>
            </p:cNvSpPr>
            <p:nvPr/>
          </p:nvSpPr>
          <p:spPr bwMode="auto">
            <a:xfrm>
              <a:off x="6391308" y="3657601"/>
              <a:ext cx="1571636" cy="369332"/>
            </a:xfrm>
            <a:prstGeom prst="rect">
              <a:avLst/>
            </a:prstGeom>
            <a:noFill/>
            <a:ln>
              <a:noFill/>
              <a:headEnd/>
              <a:tailEnd/>
            </a:ln>
          </p:spPr>
          <p:style>
            <a:lnRef idx="3">
              <a:schemeClr val="lt1"/>
            </a:lnRef>
            <a:fillRef idx="1">
              <a:schemeClr val="accent5"/>
            </a:fillRef>
            <a:effectRef idx="1">
              <a:schemeClr val="accent5"/>
            </a:effectRef>
            <a:fontRef idx="minor">
              <a:schemeClr val="lt1"/>
            </a:fontRef>
          </p:style>
          <p:txBody>
            <a:bodyPr wrap="square">
              <a:spAutoFit/>
            </a:bodyPr>
            <a:lstStyle/>
            <a:p>
              <a:pPr algn="ctr" eaLnBrk="0" hangingPunct="0"/>
              <a:r>
                <a:rPr kumimoji="0" lang="en-US" altLang="ja-JP" sz="1800" dirty="0" smtClean="0">
                  <a:solidFill>
                    <a:srgbClr val="000000"/>
                  </a:solidFill>
                </a:rPr>
                <a:t>Applications</a:t>
              </a:r>
              <a:endParaRPr kumimoji="0" lang="ja-JP" altLang="en-US" sz="1800" dirty="0">
                <a:solidFill>
                  <a:srgbClr val="000000"/>
                </a:solidFill>
              </a:endParaRPr>
            </a:p>
          </p:txBody>
        </p:sp>
        <p:sp>
          <p:nvSpPr>
            <p:cNvPr id="20" name="Rectangle 14"/>
            <p:cNvSpPr>
              <a:spLocks noChangeArrowheads="1"/>
            </p:cNvSpPr>
            <p:nvPr/>
          </p:nvSpPr>
          <p:spPr bwMode="auto">
            <a:xfrm>
              <a:off x="6391308" y="4138634"/>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Geology</a:t>
              </a:r>
              <a:endParaRPr kumimoji="0" lang="ja-JP" altLang="en-US" sz="1800" dirty="0">
                <a:solidFill>
                  <a:srgbClr val="000000"/>
                </a:solidFill>
              </a:endParaRPr>
            </a:p>
          </p:txBody>
        </p:sp>
        <p:sp>
          <p:nvSpPr>
            <p:cNvPr id="21" name="Rectangle 15"/>
            <p:cNvSpPr>
              <a:spLocks noChangeArrowheads="1"/>
            </p:cNvSpPr>
            <p:nvPr/>
          </p:nvSpPr>
          <p:spPr bwMode="auto">
            <a:xfrm>
              <a:off x="6391308" y="5891234"/>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Disaster </a:t>
              </a:r>
            </a:p>
            <a:p>
              <a:pPr algn="ctr" eaLnBrk="0" hangingPunct="0"/>
              <a:r>
                <a:rPr kumimoji="0" lang="en-US" altLang="ja-JP" sz="1800" dirty="0" smtClean="0">
                  <a:solidFill>
                    <a:srgbClr val="000000"/>
                  </a:solidFill>
                </a:rPr>
                <a:t>Management</a:t>
              </a:r>
              <a:endParaRPr kumimoji="0" lang="ja-JP" altLang="en-US" sz="1800" dirty="0">
                <a:solidFill>
                  <a:srgbClr val="000000"/>
                </a:solidFill>
              </a:endParaRPr>
            </a:p>
          </p:txBody>
        </p:sp>
        <p:sp>
          <p:nvSpPr>
            <p:cNvPr id="22" name="Rectangle 16"/>
            <p:cNvSpPr>
              <a:spLocks noChangeArrowheads="1"/>
            </p:cNvSpPr>
            <p:nvPr/>
          </p:nvSpPr>
          <p:spPr bwMode="auto">
            <a:xfrm>
              <a:off x="6391308" y="4976834"/>
              <a:ext cx="1600200" cy="609600"/>
            </a:xfrm>
            <a:prstGeom prst="rect">
              <a:avLst/>
            </a:prstGeom>
            <a:solidFill>
              <a:schemeClr val="accent5">
                <a:lumMod val="90000"/>
              </a:schemeClr>
            </a:solidFill>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eaLnBrk="0" hangingPunct="0"/>
              <a:r>
                <a:rPr kumimoji="0" lang="en-US" altLang="ja-JP" sz="1800" dirty="0" smtClean="0">
                  <a:solidFill>
                    <a:srgbClr val="000000"/>
                  </a:solidFill>
                </a:rPr>
                <a:t>Environments</a:t>
              </a:r>
              <a:endParaRPr kumimoji="0" lang="ja-JP" altLang="en-US" sz="1800" dirty="0">
                <a:solidFill>
                  <a:srgbClr val="000000"/>
                </a:solidFill>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800" dirty="0" smtClean="0"/>
              <a:t>ASTER DEM on demand mosaic system</a:t>
            </a:r>
            <a:endParaRPr lang="th-TH" sz="2800" dirty="0" smtClean="0"/>
          </a:p>
        </p:txBody>
      </p:sp>
      <p:pic>
        <p:nvPicPr>
          <p:cNvPr id="4" name="Picture 2"/>
          <p:cNvPicPr>
            <a:picLocks noGrp="1" noChangeAspect="1" noChangeArrowheads="1"/>
          </p:cNvPicPr>
          <p:nvPr>
            <p:ph/>
          </p:nvPr>
        </p:nvPicPr>
        <p:blipFill>
          <a:blip r:embed="rId3" cstate="print"/>
          <a:srcRect t="14766" b="4430"/>
          <a:stretch>
            <a:fillRect/>
          </a:stretch>
        </p:blipFill>
        <p:spPr>
          <a:xfrm>
            <a:off x="71458" y="1214422"/>
            <a:ext cx="7429500" cy="4502488"/>
          </a:xfrm>
          <a:noFill/>
          <a:ln/>
        </p:spPr>
      </p:pic>
      <p:graphicFrame>
        <p:nvGraphicFramePr>
          <p:cNvPr id="6" name="Object 3"/>
          <p:cNvGraphicFramePr>
            <a:graphicFrameLocks noChangeAspect="1"/>
          </p:cNvGraphicFramePr>
          <p:nvPr/>
        </p:nvGraphicFramePr>
        <p:xfrm>
          <a:off x="5042000" y="1857364"/>
          <a:ext cx="4053475" cy="4714908"/>
        </p:xfrm>
        <a:graphic>
          <a:graphicData uri="http://schemas.openxmlformats.org/presentationml/2006/ole">
            <p:oleObj spid="_x0000_s3074" name="Image" r:id="rId4" imgW="8596825" imgH="10996825" progId="">
              <p:embed/>
            </p:oleObj>
          </a:graphicData>
        </a:graphic>
      </p:graphicFrame>
      <p:sp>
        <p:nvSpPr>
          <p:cNvPr id="9" name="Content Placeholder 2"/>
          <p:cNvSpPr>
            <a:spLocks noGrp="1"/>
          </p:cNvSpPr>
          <p:nvPr>
            <p:ph idx="1"/>
          </p:nvPr>
        </p:nvSpPr>
        <p:spPr>
          <a:xfrm>
            <a:off x="0" y="5715040"/>
            <a:ext cx="5000628" cy="1285860"/>
          </a:xfrm>
        </p:spPr>
        <p:txBody>
          <a:bodyPr/>
          <a:lstStyle/>
          <a:p>
            <a:pPr eaLnBrk="1" hangingPunct="1"/>
            <a:r>
              <a:rPr lang="en-US" sz="1900" dirty="0" smtClean="0"/>
              <a:t>ASTER and PRISM DEM 3D Generation</a:t>
            </a:r>
          </a:p>
          <a:p>
            <a:pPr eaLnBrk="1" hangingPunct="1"/>
            <a:r>
              <a:rPr lang="en-US" sz="1900" dirty="0" smtClean="0"/>
              <a:t>Simulation of </a:t>
            </a:r>
            <a:r>
              <a:rPr lang="en-US" sz="1900" dirty="0" err="1" smtClean="0"/>
              <a:t>Pyrosclstic</a:t>
            </a:r>
            <a:r>
              <a:rPr lang="en-US" sz="1900" dirty="0" smtClean="0"/>
              <a:t> flows on volcano</a:t>
            </a:r>
          </a:p>
          <a:p>
            <a:pPr eaLnBrk="1" hangingPunct="1"/>
            <a:endParaRPr lang="th-TH" sz="19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p:cNvSpPr/>
          <p:nvPr/>
        </p:nvSpPr>
        <p:spPr bwMode="auto">
          <a:xfrm>
            <a:off x="3929058" y="1571612"/>
            <a:ext cx="2143140" cy="128588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7" name="Rounded Rectangle 156"/>
          <p:cNvSpPr/>
          <p:nvPr/>
        </p:nvSpPr>
        <p:spPr bwMode="auto">
          <a:xfrm>
            <a:off x="4000496" y="1714488"/>
            <a:ext cx="2000264" cy="107157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chemeClr val="tx1"/>
                </a:solidFill>
                <a:effectLst/>
                <a:latin typeface="Constantia" pitchFamily="18" charset="0"/>
                <a:ea typeface="MS PGothic" pitchFamily="34" charset="-128"/>
              </a:rPr>
              <a:t>52NorthSOS</a:t>
            </a:r>
          </a:p>
        </p:txBody>
      </p:sp>
      <p:sp>
        <p:nvSpPr>
          <p:cNvPr id="128" name="Rectangle 127"/>
          <p:cNvSpPr/>
          <p:nvPr/>
        </p:nvSpPr>
        <p:spPr bwMode="auto">
          <a:xfrm>
            <a:off x="6286512" y="1500174"/>
            <a:ext cx="2714644" cy="221457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56" name="Rounded Rectangle 155"/>
          <p:cNvSpPr/>
          <p:nvPr/>
        </p:nvSpPr>
        <p:spPr bwMode="auto">
          <a:xfrm>
            <a:off x="6357950" y="1785926"/>
            <a:ext cx="2571768" cy="1857388"/>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err="1" smtClean="0">
                <a:ln>
                  <a:noFill/>
                </a:ln>
                <a:solidFill>
                  <a:schemeClr val="tx1"/>
                </a:solidFill>
                <a:effectLst/>
                <a:latin typeface="Constantia" pitchFamily="18" charset="0"/>
                <a:ea typeface="MS PGothic" pitchFamily="34" charset="-128"/>
              </a:rPr>
              <a:t>Mapserver</a:t>
            </a:r>
            <a:r>
              <a:rPr kumimoji="1" lang="en-US" sz="1800" b="0" i="0" u="none" strike="noStrike" cap="none" normalizeH="0" baseline="0" dirty="0" smtClean="0">
                <a:ln>
                  <a:noFill/>
                </a:ln>
                <a:solidFill>
                  <a:schemeClr val="tx1"/>
                </a:solidFill>
                <a:effectLst/>
                <a:latin typeface="Constantia" pitchFamily="18" charset="0"/>
                <a:ea typeface="MS PGothic" pitchFamily="34" charset="-128"/>
              </a:rPr>
              <a:t> </a:t>
            </a:r>
          </a:p>
        </p:txBody>
      </p:sp>
      <p:sp>
        <p:nvSpPr>
          <p:cNvPr id="2" name="Title 1"/>
          <p:cNvSpPr>
            <a:spLocks noGrp="1"/>
          </p:cNvSpPr>
          <p:nvPr>
            <p:ph type="title"/>
          </p:nvPr>
        </p:nvSpPr>
        <p:spPr/>
        <p:txBody>
          <a:bodyPr/>
          <a:lstStyle/>
          <a:p>
            <a:pPr eaLnBrk="1" hangingPunct="1">
              <a:defRPr/>
            </a:pPr>
            <a:r>
              <a:rPr lang="en-US" dirty="0" smtClean="0"/>
              <a:t> OGC System Framework</a:t>
            </a:r>
            <a:endParaRPr lang="th-TH" dirty="0" smtClean="0"/>
          </a:p>
        </p:txBody>
      </p:sp>
      <p:grpSp>
        <p:nvGrpSpPr>
          <p:cNvPr id="87" name="Group 86"/>
          <p:cNvGrpSpPr/>
          <p:nvPr/>
        </p:nvGrpSpPr>
        <p:grpSpPr>
          <a:xfrm>
            <a:off x="142844" y="1428736"/>
            <a:ext cx="3314723" cy="2109534"/>
            <a:chOff x="285720" y="1500174"/>
            <a:chExt cx="3314723" cy="2109534"/>
          </a:xfrm>
        </p:grpSpPr>
        <p:sp>
          <p:nvSpPr>
            <p:cNvPr id="88" name="Rectangle 87"/>
            <p:cNvSpPr/>
            <p:nvPr/>
          </p:nvSpPr>
          <p:spPr bwMode="auto">
            <a:xfrm>
              <a:off x="285720" y="1643050"/>
              <a:ext cx="3314723" cy="1966658"/>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89" name="Rounded Rectangle 88"/>
            <p:cNvSpPr/>
            <p:nvPr/>
          </p:nvSpPr>
          <p:spPr bwMode="auto">
            <a:xfrm>
              <a:off x="428596" y="1857364"/>
              <a:ext cx="3028971" cy="1672499"/>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smtClean="0">
                  <a:ln>
                    <a:noFill/>
                  </a:ln>
                  <a:solidFill>
                    <a:schemeClr val="tx1"/>
                  </a:solidFill>
                  <a:effectLst/>
                  <a:latin typeface="Constantia" pitchFamily="18" charset="0"/>
                  <a:ea typeface="MS PGothic" pitchFamily="34" charset="-128"/>
                </a:rPr>
                <a:t>PEN Observation System</a:t>
              </a:r>
              <a:endParaRPr kumimoji="1" lang="th-TH" sz="1800" b="0" i="0" u="none" strike="noStrike" cap="none" normalizeH="0" baseline="0" dirty="0" smtClean="0">
                <a:ln>
                  <a:noFill/>
                </a:ln>
                <a:solidFill>
                  <a:schemeClr val="tx1"/>
                </a:solidFill>
                <a:effectLst/>
                <a:latin typeface="Constantia" pitchFamily="18" charset="0"/>
                <a:ea typeface="MS PGothic" pitchFamily="34" charset="-128"/>
              </a:endParaRPr>
            </a:p>
          </p:txBody>
        </p:sp>
        <p:sp>
          <p:nvSpPr>
            <p:cNvPr id="90" name="Rectangle 89"/>
            <p:cNvSpPr/>
            <p:nvPr/>
          </p:nvSpPr>
          <p:spPr bwMode="auto">
            <a:xfrm>
              <a:off x="714348" y="242886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SP</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sp>
          <p:nvSpPr>
            <p:cNvPr id="91" name="Rectangle 90"/>
            <p:cNvSpPr/>
            <p:nvPr/>
          </p:nvSpPr>
          <p:spPr bwMode="auto">
            <a:xfrm>
              <a:off x="714348" y="278605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ADFC</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sp>
          <p:nvSpPr>
            <p:cNvPr id="92" name="Rectangle 91"/>
            <p:cNvSpPr/>
            <p:nvPr/>
          </p:nvSpPr>
          <p:spPr bwMode="auto">
            <a:xfrm>
              <a:off x="714348" y="3143248"/>
              <a:ext cx="800106" cy="273147"/>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dirty="0" smtClean="0"/>
                <a:t>HSSR</a:t>
              </a:r>
              <a:endParaRPr kumimoji="1" lang="th-TH" sz="1400" b="0" i="0" u="none" strike="noStrike" cap="none" normalizeH="0" baseline="0" dirty="0" smtClean="0">
                <a:ln>
                  <a:noFill/>
                </a:ln>
                <a:solidFill>
                  <a:schemeClr val="tx1"/>
                </a:solidFill>
                <a:effectLst/>
                <a:latin typeface="Arial" pitchFamily="34" charset="0"/>
                <a:ea typeface="MS PGothic" pitchFamily="34" charset="-128"/>
              </a:endParaRPr>
            </a:p>
          </p:txBody>
        </p:sp>
        <p:pic>
          <p:nvPicPr>
            <p:cNvPr id="93" name="Picture 17" descr="data"/>
            <p:cNvPicPr>
              <a:picLocks noChangeAspect="1" noChangeArrowheads="1"/>
            </p:cNvPicPr>
            <p:nvPr/>
          </p:nvPicPr>
          <p:blipFill>
            <a:blip r:embed="rId2" cstate="print"/>
            <a:srcRect/>
            <a:stretch>
              <a:fillRect/>
            </a:stretch>
          </p:blipFill>
          <p:spPr bwMode="auto">
            <a:xfrm>
              <a:off x="2285984" y="2500306"/>
              <a:ext cx="400053" cy="450229"/>
            </a:xfrm>
            <a:prstGeom prst="rect">
              <a:avLst/>
            </a:prstGeom>
            <a:noFill/>
            <a:ln w="9525">
              <a:noFill/>
              <a:miter lim="800000"/>
              <a:headEnd/>
              <a:tailEnd/>
            </a:ln>
          </p:spPr>
        </p:pic>
        <p:pic>
          <p:nvPicPr>
            <p:cNvPr id="94" name="Picture 10" descr="workstation1"/>
            <p:cNvPicPr>
              <a:picLocks noChangeAspect="1" noChangeArrowheads="1"/>
            </p:cNvPicPr>
            <p:nvPr/>
          </p:nvPicPr>
          <p:blipFill>
            <a:blip r:embed="rId3" cstate="print"/>
            <a:srcRect/>
            <a:stretch>
              <a:fillRect/>
            </a:stretch>
          </p:blipFill>
          <p:spPr bwMode="auto">
            <a:xfrm>
              <a:off x="2571736" y="2571744"/>
              <a:ext cx="761659" cy="857256"/>
            </a:xfrm>
            <a:prstGeom prst="rect">
              <a:avLst/>
            </a:prstGeom>
            <a:noFill/>
            <a:ln w="9525">
              <a:noFill/>
              <a:miter lim="800000"/>
              <a:headEnd/>
              <a:tailEnd/>
            </a:ln>
          </p:spPr>
        </p:pic>
        <p:sp>
          <p:nvSpPr>
            <p:cNvPr id="95" name="Right Arrow 94"/>
            <p:cNvSpPr/>
            <p:nvPr/>
          </p:nvSpPr>
          <p:spPr bwMode="auto">
            <a:xfrm>
              <a:off x="1643042" y="2693608"/>
              <a:ext cx="600079" cy="30676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96" name="Rectangle 95"/>
            <p:cNvSpPr/>
            <p:nvPr/>
          </p:nvSpPr>
          <p:spPr bwMode="auto">
            <a:xfrm>
              <a:off x="1571604" y="1500174"/>
              <a:ext cx="742955"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PSS</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grpSp>
      <p:pic>
        <p:nvPicPr>
          <p:cNvPr id="112" name="Picture 17" descr="data"/>
          <p:cNvPicPr>
            <a:picLocks noChangeAspect="1" noChangeArrowheads="1"/>
          </p:cNvPicPr>
          <p:nvPr/>
        </p:nvPicPr>
        <p:blipFill>
          <a:blip r:embed="rId2" cstate="print"/>
          <a:srcRect/>
          <a:stretch>
            <a:fillRect/>
          </a:stretch>
        </p:blipFill>
        <p:spPr bwMode="auto">
          <a:xfrm>
            <a:off x="4929190" y="2092906"/>
            <a:ext cx="417512" cy="469878"/>
          </a:xfrm>
          <a:prstGeom prst="rect">
            <a:avLst/>
          </a:prstGeom>
          <a:noFill/>
          <a:ln w="9525">
            <a:noFill/>
            <a:miter lim="800000"/>
            <a:headEnd/>
            <a:tailEnd/>
          </a:ln>
        </p:spPr>
      </p:pic>
      <p:sp>
        <p:nvSpPr>
          <p:cNvPr id="113" name="Rectangle 112"/>
          <p:cNvSpPr/>
          <p:nvPr/>
        </p:nvSpPr>
        <p:spPr bwMode="auto">
          <a:xfrm>
            <a:off x="4500562" y="1428736"/>
            <a:ext cx="885831"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SOS</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pic>
        <p:nvPicPr>
          <p:cNvPr id="115" name="Picture 17" descr="data"/>
          <p:cNvPicPr>
            <a:picLocks noChangeAspect="1" noChangeArrowheads="1"/>
          </p:cNvPicPr>
          <p:nvPr/>
        </p:nvPicPr>
        <p:blipFill>
          <a:blip r:embed="rId2" cstate="print"/>
          <a:srcRect/>
          <a:stretch>
            <a:fillRect/>
          </a:stretch>
        </p:blipFill>
        <p:spPr bwMode="auto">
          <a:xfrm>
            <a:off x="4797430" y="2164344"/>
            <a:ext cx="488950" cy="550276"/>
          </a:xfrm>
          <a:prstGeom prst="rect">
            <a:avLst/>
          </a:prstGeom>
          <a:noFill/>
          <a:ln w="9525">
            <a:noFill/>
            <a:miter lim="800000"/>
            <a:headEnd/>
            <a:tailEnd/>
          </a:ln>
        </p:spPr>
      </p:pic>
      <p:pic>
        <p:nvPicPr>
          <p:cNvPr id="123" name="Picture 6"/>
          <p:cNvPicPr>
            <a:picLocks noChangeAspect="1" noChangeArrowheads="1"/>
          </p:cNvPicPr>
          <p:nvPr/>
        </p:nvPicPr>
        <p:blipFill>
          <a:blip r:embed="rId4" cstate="print"/>
          <a:srcRect/>
          <a:stretch>
            <a:fillRect/>
          </a:stretch>
        </p:blipFill>
        <p:spPr bwMode="auto">
          <a:xfrm>
            <a:off x="7572396" y="2214554"/>
            <a:ext cx="1285884" cy="642942"/>
          </a:xfrm>
          <a:prstGeom prst="rect">
            <a:avLst/>
          </a:prstGeom>
          <a:noFill/>
          <a:ln w="9525">
            <a:noFill/>
            <a:miter lim="800000"/>
            <a:headEnd/>
            <a:tailEnd/>
          </a:ln>
          <a:effectLst/>
        </p:spPr>
      </p:pic>
      <p:pic>
        <p:nvPicPr>
          <p:cNvPr id="124" name="Picture 6"/>
          <p:cNvPicPr>
            <a:picLocks noChangeAspect="1" noChangeArrowheads="1"/>
          </p:cNvPicPr>
          <p:nvPr/>
        </p:nvPicPr>
        <p:blipFill>
          <a:blip r:embed="rId4" cstate="print"/>
          <a:srcRect/>
          <a:stretch>
            <a:fillRect/>
          </a:stretch>
        </p:blipFill>
        <p:spPr bwMode="auto">
          <a:xfrm>
            <a:off x="7500958" y="2357430"/>
            <a:ext cx="1285884" cy="642942"/>
          </a:xfrm>
          <a:prstGeom prst="rect">
            <a:avLst/>
          </a:prstGeom>
          <a:noFill/>
          <a:ln w="9525">
            <a:noFill/>
            <a:miter lim="800000"/>
            <a:headEnd/>
            <a:tailEnd/>
          </a:ln>
          <a:effectLst/>
        </p:spPr>
      </p:pic>
      <p:sp>
        <p:nvSpPr>
          <p:cNvPr id="127" name="TextBox 126"/>
          <p:cNvSpPr txBox="1"/>
          <p:nvPr/>
        </p:nvSpPr>
        <p:spPr>
          <a:xfrm>
            <a:off x="7553115" y="3071810"/>
            <a:ext cx="1305165" cy="461665"/>
          </a:xfrm>
          <a:prstGeom prst="rect">
            <a:avLst/>
          </a:prstGeom>
          <a:noFill/>
        </p:spPr>
        <p:txBody>
          <a:bodyPr wrap="none" rtlCol="0">
            <a:spAutoFit/>
          </a:bodyPr>
          <a:lstStyle/>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MODIS MOD08 </a:t>
            </a:r>
          </a:p>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Daily image</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sp>
        <p:nvSpPr>
          <p:cNvPr id="129" name="Rectangle 128"/>
          <p:cNvSpPr/>
          <p:nvPr/>
        </p:nvSpPr>
        <p:spPr bwMode="auto">
          <a:xfrm>
            <a:off x="6858016" y="1357298"/>
            <a:ext cx="1785950"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WMS,WMS-T</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sp>
        <p:nvSpPr>
          <p:cNvPr id="130" name="Rectangle 129"/>
          <p:cNvSpPr/>
          <p:nvPr/>
        </p:nvSpPr>
        <p:spPr bwMode="auto">
          <a:xfrm>
            <a:off x="3857620" y="4714884"/>
            <a:ext cx="5143536" cy="2000264"/>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131" name="Rectangle 130"/>
          <p:cNvSpPr/>
          <p:nvPr/>
        </p:nvSpPr>
        <p:spPr bwMode="auto">
          <a:xfrm>
            <a:off x="6072198" y="4572008"/>
            <a:ext cx="885831"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WPS</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sp>
        <p:nvSpPr>
          <p:cNvPr id="132" name="Rectangle 131"/>
          <p:cNvSpPr/>
          <p:nvPr/>
        </p:nvSpPr>
        <p:spPr>
          <a:xfrm>
            <a:off x="6068765" y="3929066"/>
            <a:ext cx="1360757" cy="677108"/>
          </a:xfrm>
          <a:prstGeom prst="rect">
            <a:avLst/>
          </a:prstGeom>
        </p:spPr>
        <p:txBody>
          <a:bodyPr wrap="none">
            <a:spAutoFit/>
          </a:bodyPr>
          <a:lstStyle/>
          <a:p>
            <a:pPr algn="ctr"/>
            <a:r>
              <a:rPr lang="en-US" sz="1400" dirty="0" err="1" smtClean="0">
                <a:latin typeface="Constantia" pitchFamily="18" charset="0"/>
              </a:rPr>
              <a:t>GetFeatureInfo</a:t>
            </a:r>
            <a:endParaRPr lang="en-US" sz="1400" dirty="0" smtClean="0">
              <a:latin typeface="Constantia" pitchFamily="18" charset="0"/>
            </a:endParaRPr>
          </a:p>
          <a:p>
            <a:pPr algn="ctr"/>
            <a:r>
              <a:rPr lang="en-US" sz="1200" dirty="0" smtClean="0">
                <a:solidFill>
                  <a:srgbClr val="0070C0"/>
                </a:solidFill>
                <a:latin typeface="Constantia" pitchFamily="18" charset="0"/>
              </a:rPr>
              <a:t>[MODIS value </a:t>
            </a:r>
          </a:p>
          <a:p>
            <a:pPr algn="ctr"/>
            <a:r>
              <a:rPr lang="en-US" sz="1200" dirty="0" smtClean="0">
                <a:solidFill>
                  <a:srgbClr val="0070C0"/>
                </a:solidFill>
                <a:latin typeface="Constantia" pitchFamily="18" charset="0"/>
              </a:rPr>
              <a:t>from start to end]</a:t>
            </a:r>
            <a:endParaRPr lang="th-TH" sz="1200" dirty="0">
              <a:solidFill>
                <a:srgbClr val="0070C0"/>
              </a:solidFill>
              <a:latin typeface="Constantia" pitchFamily="18" charset="0"/>
            </a:endParaRPr>
          </a:p>
        </p:txBody>
      </p:sp>
      <p:cxnSp>
        <p:nvCxnSpPr>
          <p:cNvPr id="134" name="Straight Arrow Connector 133"/>
          <p:cNvCxnSpPr/>
          <p:nvPr/>
        </p:nvCxnSpPr>
        <p:spPr bwMode="auto">
          <a:xfrm rot="5400000" flipH="1" flipV="1">
            <a:off x="7073124" y="4214024"/>
            <a:ext cx="857256" cy="1588"/>
          </a:xfrm>
          <a:prstGeom prst="straightConnector1">
            <a:avLst/>
          </a:prstGeom>
          <a:solidFill>
            <a:schemeClr val="accent1"/>
          </a:solidFill>
          <a:ln w="41275" cap="rnd" cmpd="sng" algn="ctr">
            <a:solidFill>
              <a:schemeClr val="accent1">
                <a:lumMod val="75000"/>
              </a:schemeClr>
            </a:solidFill>
            <a:prstDash val="solid"/>
            <a:bevel/>
            <a:headEnd type="none" w="med" len="med"/>
            <a:tailEnd type="triangle"/>
          </a:ln>
          <a:effectLst/>
        </p:spPr>
      </p:cxnSp>
      <p:cxnSp>
        <p:nvCxnSpPr>
          <p:cNvPr id="135" name="Straight Arrow Connector 134"/>
          <p:cNvCxnSpPr/>
          <p:nvPr/>
        </p:nvCxnSpPr>
        <p:spPr bwMode="auto">
          <a:xfrm rot="5400000" flipH="1" flipV="1">
            <a:off x="7357288" y="4214024"/>
            <a:ext cx="857256" cy="1588"/>
          </a:xfrm>
          <a:prstGeom prst="straightConnector1">
            <a:avLst/>
          </a:prstGeom>
          <a:solidFill>
            <a:schemeClr val="accent1"/>
          </a:solidFill>
          <a:ln w="41275" cap="rnd" cmpd="sng" algn="ctr">
            <a:solidFill>
              <a:schemeClr val="accent1">
                <a:lumMod val="75000"/>
              </a:schemeClr>
            </a:solidFill>
            <a:prstDash val="solid"/>
            <a:bevel/>
            <a:headEnd type="triangle" w="med" len="med"/>
            <a:tailEnd type="none"/>
          </a:ln>
          <a:effectLst/>
        </p:spPr>
      </p:cxnSp>
      <p:sp>
        <p:nvSpPr>
          <p:cNvPr id="136" name="Rectangle 135"/>
          <p:cNvSpPr/>
          <p:nvPr/>
        </p:nvSpPr>
        <p:spPr>
          <a:xfrm>
            <a:off x="7890024" y="3929066"/>
            <a:ext cx="611066" cy="307777"/>
          </a:xfrm>
          <a:prstGeom prst="rect">
            <a:avLst/>
          </a:prstGeom>
        </p:spPr>
        <p:txBody>
          <a:bodyPr wrap="none">
            <a:spAutoFit/>
          </a:bodyPr>
          <a:lstStyle/>
          <a:p>
            <a:pPr algn="ctr"/>
            <a:r>
              <a:rPr lang="en-US" sz="1400" dirty="0" smtClean="0">
                <a:latin typeface="Constantia" pitchFamily="18" charset="0"/>
              </a:rPr>
              <a:t>JSON</a:t>
            </a:r>
            <a:endParaRPr lang="th-TH" sz="1400" dirty="0">
              <a:latin typeface="Constantia" pitchFamily="18" charset="0"/>
            </a:endParaRPr>
          </a:p>
        </p:txBody>
      </p:sp>
      <p:sp>
        <p:nvSpPr>
          <p:cNvPr id="137" name="Rectangle 136"/>
          <p:cNvSpPr/>
          <p:nvPr/>
        </p:nvSpPr>
        <p:spPr>
          <a:xfrm>
            <a:off x="3278635" y="3857628"/>
            <a:ext cx="1721993" cy="861774"/>
          </a:xfrm>
          <a:prstGeom prst="rect">
            <a:avLst/>
          </a:prstGeom>
        </p:spPr>
        <p:txBody>
          <a:bodyPr wrap="square">
            <a:spAutoFit/>
          </a:bodyPr>
          <a:lstStyle/>
          <a:p>
            <a:pPr algn="ctr"/>
            <a:r>
              <a:rPr lang="en-US" sz="1400" dirty="0" err="1" smtClean="0">
                <a:latin typeface="Constantia" pitchFamily="18" charset="0"/>
              </a:rPr>
              <a:t>GetObservation</a:t>
            </a:r>
            <a:endParaRPr lang="en-US" sz="1400" dirty="0" smtClean="0">
              <a:latin typeface="Constantia" pitchFamily="18" charset="0"/>
            </a:endParaRPr>
          </a:p>
          <a:p>
            <a:pPr algn="ctr"/>
            <a:r>
              <a:rPr lang="en-US" sz="1200" dirty="0" smtClean="0">
                <a:solidFill>
                  <a:srgbClr val="0070C0"/>
                </a:solidFill>
                <a:latin typeface="Constantia" pitchFamily="18" charset="0"/>
              </a:rPr>
              <a:t>[During MODIS overpass time from </a:t>
            </a:r>
          </a:p>
          <a:p>
            <a:pPr algn="ctr"/>
            <a:r>
              <a:rPr lang="en-US" sz="1200" dirty="0" smtClean="0">
                <a:solidFill>
                  <a:srgbClr val="0070C0"/>
                </a:solidFill>
                <a:latin typeface="Constantia" pitchFamily="18" charset="0"/>
              </a:rPr>
              <a:t>start to end]</a:t>
            </a:r>
            <a:endParaRPr lang="th-TH" sz="1200" dirty="0">
              <a:solidFill>
                <a:srgbClr val="0070C0"/>
              </a:solidFill>
              <a:latin typeface="Constantia" pitchFamily="18" charset="0"/>
            </a:endParaRPr>
          </a:p>
        </p:txBody>
      </p:sp>
      <p:cxnSp>
        <p:nvCxnSpPr>
          <p:cNvPr id="138" name="Straight Arrow Connector 137"/>
          <p:cNvCxnSpPr/>
          <p:nvPr/>
        </p:nvCxnSpPr>
        <p:spPr bwMode="auto">
          <a:xfrm rot="5400000" flipH="1" flipV="1">
            <a:off x="4072728" y="3785396"/>
            <a:ext cx="1714512" cy="1588"/>
          </a:xfrm>
          <a:prstGeom prst="straightConnector1">
            <a:avLst/>
          </a:prstGeom>
          <a:solidFill>
            <a:schemeClr val="accent1"/>
          </a:solidFill>
          <a:ln w="41275" cap="rnd" cmpd="sng" algn="ctr">
            <a:solidFill>
              <a:schemeClr val="accent1">
                <a:lumMod val="75000"/>
              </a:schemeClr>
            </a:solidFill>
            <a:prstDash val="solid"/>
            <a:bevel/>
            <a:headEnd type="none" w="med" len="med"/>
            <a:tailEnd type="triangle"/>
          </a:ln>
          <a:effectLst/>
        </p:spPr>
      </p:cxnSp>
      <p:sp>
        <p:nvSpPr>
          <p:cNvPr id="140" name="Rectangle 139"/>
          <p:cNvSpPr/>
          <p:nvPr/>
        </p:nvSpPr>
        <p:spPr>
          <a:xfrm>
            <a:off x="5357818" y="3929066"/>
            <a:ext cx="611066" cy="307777"/>
          </a:xfrm>
          <a:prstGeom prst="rect">
            <a:avLst/>
          </a:prstGeom>
        </p:spPr>
        <p:txBody>
          <a:bodyPr wrap="none">
            <a:spAutoFit/>
          </a:bodyPr>
          <a:lstStyle/>
          <a:p>
            <a:pPr algn="ctr"/>
            <a:r>
              <a:rPr lang="en-US" sz="1400" dirty="0" smtClean="0">
                <a:latin typeface="Constantia" pitchFamily="18" charset="0"/>
              </a:rPr>
              <a:t>JSON</a:t>
            </a:r>
            <a:endParaRPr lang="th-TH" sz="1400" dirty="0">
              <a:latin typeface="Constantia" pitchFamily="18" charset="0"/>
            </a:endParaRPr>
          </a:p>
        </p:txBody>
      </p:sp>
      <p:cxnSp>
        <p:nvCxnSpPr>
          <p:cNvPr id="147" name="Straight Arrow Connector 146"/>
          <p:cNvCxnSpPr/>
          <p:nvPr/>
        </p:nvCxnSpPr>
        <p:spPr bwMode="auto">
          <a:xfrm rot="5400000" flipH="1" flipV="1">
            <a:off x="4358480" y="3785396"/>
            <a:ext cx="1714512" cy="1588"/>
          </a:xfrm>
          <a:prstGeom prst="straightConnector1">
            <a:avLst/>
          </a:prstGeom>
          <a:solidFill>
            <a:schemeClr val="accent1"/>
          </a:solidFill>
          <a:ln w="41275" cap="rnd" cmpd="sng" algn="ctr">
            <a:solidFill>
              <a:schemeClr val="accent1">
                <a:lumMod val="75000"/>
              </a:schemeClr>
            </a:solidFill>
            <a:prstDash val="solid"/>
            <a:bevel/>
            <a:headEnd type="triangle" w="med" len="med"/>
            <a:tailEnd type="none"/>
          </a:ln>
          <a:effectLst/>
        </p:spPr>
      </p:cxnSp>
      <p:sp>
        <p:nvSpPr>
          <p:cNvPr id="148" name="TextBox 147"/>
          <p:cNvSpPr txBox="1"/>
          <p:nvPr/>
        </p:nvSpPr>
        <p:spPr>
          <a:xfrm>
            <a:off x="6357905" y="3071810"/>
            <a:ext cx="1285929" cy="461665"/>
          </a:xfrm>
          <a:prstGeom prst="rect">
            <a:avLst/>
          </a:prstGeom>
          <a:noFill/>
        </p:spPr>
        <p:txBody>
          <a:bodyPr wrap="none" rtlCol="0">
            <a:spAutoFit/>
          </a:bodyPr>
          <a:lstStyle/>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Overpass time </a:t>
            </a:r>
          </a:p>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scene</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pic>
        <p:nvPicPr>
          <p:cNvPr id="149" name="Picture 17" descr="data"/>
          <p:cNvPicPr>
            <a:picLocks noChangeAspect="1" noChangeArrowheads="1"/>
          </p:cNvPicPr>
          <p:nvPr/>
        </p:nvPicPr>
        <p:blipFill>
          <a:blip r:embed="rId2" cstate="print"/>
          <a:srcRect/>
          <a:stretch>
            <a:fillRect/>
          </a:stretch>
        </p:blipFill>
        <p:spPr bwMode="auto">
          <a:xfrm>
            <a:off x="6643702" y="2357430"/>
            <a:ext cx="571504" cy="643184"/>
          </a:xfrm>
          <a:prstGeom prst="rect">
            <a:avLst/>
          </a:prstGeom>
          <a:noFill/>
          <a:ln w="9525">
            <a:noFill/>
            <a:miter lim="800000"/>
            <a:headEnd/>
            <a:tailEnd/>
          </a:ln>
        </p:spPr>
      </p:pic>
      <p:grpSp>
        <p:nvGrpSpPr>
          <p:cNvPr id="155" name="Group 154"/>
          <p:cNvGrpSpPr/>
          <p:nvPr/>
        </p:nvGrpSpPr>
        <p:grpSpPr>
          <a:xfrm>
            <a:off x="4000496" y="6143644"/>
            <a:ext cx="4857784" cy="428628"/>
            <a:chOff x="4071934" y="4857760"/>
            <a:chExt cx="4857784" cy="428628"/>
          </a:xfrm>
        </p:grpSpPr>
        <p:sp>
          <p:nvSpPr>
            <p:cNvPr id="150" name="Rounded Rectangle 149"/>
            <p:cNvSpPr/>
            <p:nvPr/>
          </p:nvSpPr>
          <p:spPr bwMode="auto">
            <a:xfrm>
              <a:off x="6500826" y="4857760"/>
              <a:ext cx="1214446" cy="428628"/>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err="1" smtClean="0">
                  <a:solidFill>
                    <a:srgbClr val="FF3399"/>
                  </a:solidFill>
                  <a:effectLst>
                    <a:glow rad="101600">
                      <a:schemeClr val="bg1">
                        <a:lumMod val="95000"/>
                        <a:alpha val="40000"/>
                      </a:schemeClr>
                    </a:glow>
                  </a:effectLst>
                  <a:latin typeface="Arial" pitchFamily="34" charset="0"/>
                  <a:ea typeface="MS PGothic" pitchFamily="34" charset="-128"/>
                </a:rPr>
                <a:t>simplejson</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51" name="Rounded Rectangle 150"/>
            <p:cNvSpPr/>
            <p:nvPr/>
          </p:nvSpPr>
          <p:spPr bwMode="auto">
            <a:xfrm>
              <a:off x="5286380" y="4857760"/>
              <a:ext cx="1071570" cy="428628"/>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latin typeface="Arial" pitchFamily="34" charset="0"/>
                  <a:ea typeface="MS PGothic" pitchFamily="34" charset="-128"/>
                </a:rPr>
                <a:t>rpy2</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52" name="Rounded Rectangle 151"/>
            <p:cNvSpPr/>
            <p:nvPr/>
          </p:nvSpPr>
          <p:spPr bwMode="auto">
            <a:xfrm>
              <a:off x="4071934" y="4857760"/>
              <a:ext cx="1071570" cy="428628"/>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rPr>
                <a:t>R</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sp>
          <p:nvSpPr>
            <p:cNvPr id="153" name="Rounded Rectangle 152"/>
            <p:cNvSpPr/>
            <p:nvPr/>
          </p:nvSpPr>
          <p:spPr bwMode="auto">
            <a:xfrm>
              <a:off x="7858148" y="4857760"/>
              <a:ext cx="1071570" cy="428628"/>
            </a:xfrm>
            <a:prstGeom prst="roundRect">
              <a:avLst/>
            </a:pr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400" b="1" dirty="0" smtClean="0">
                  <a:solidFill>
                    <a:srgbClr val="FF3399"/>
                  </a:solidFill>
                  <a:effectLst>
                    <a:glow rad="101600">
                      <a:schemeClr val="bg1">
                        <a:lumMod val="95000"/>
                        <a:alpha val="40000"/>
                      </a:schemeClr>
                    </a:glow>
                  </a:effectLst>
                  <a:latin typeface="Arial" pitchFamily="34" charset="0"/>
                  <a:ea typeface="MS PGothic" pitchFamily="34" charset="-128"/>
                </a:rPr>
                <a:t>Etc..</a:t>
              </a:r>
              <a:endParaRPr kumimoji="1" lang="th-TH" sz="1400" b="1" i="0" u="none" strike="noStrike" cap="none" normalizeH="0" baseline="0" dirty="0" smtClean="0">
                <a:ln>
                  <a:noFill/>
                </a:ln>
                <a:solidFill>
                  <a:srgbClr val="FF3399"/>
                </a:solidFill>
                <a:effectLst>
                  <a:glow rad="101600">
                    <a:schemeClr val="bg1">
                      <a:lumMod val="95000"/>
                      <a:alpha val="40000"/>
                    </a:schemeClr>
                  </a:glow>
                </a:effectLst>
                <a:latin typeface="Arial" pitchFamily="34" charset="0"/>
                <a:ea typeface="MS PGothic" pitchFamily="34" charset="-128"/>
              </a:endParaRPr>
            </a:p>
          </p:txBody>
        </p:sp>
      </p:grpSp>
      <p:sp>
        <p:nvSpPr>
          <p:cNvPr id="154" name="Rounded Rectangle 153"/>
          <p:cNvSpPr/>
          <p:nvPr/>
        </p:nvSpPr>
        <p:spPr bwMode="auto">
          <a:xfrm>
            <a:off x="4000496" y="5000636"/>
            <a:ext cx="4857784" cy="100013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err="1" smtClean="0">
                <a:ln>
                  <a:noFill/>
                </a:ln>
                <a:solidFill>
                  <a:schemeClr val="tx1"/>
                </a:solidFill>
                <a:effectLst/>
                <a:latin typeface="Constantia" pitchFamily="18" charset="0"/>
                <a:ea typeface="MS PGothic" pitchFamily="34" charset="-128"/>
              </a:rPr>
              <a:t>PyWPS</a:t>
            </a:r>
            <a:endParaRPr kumimoji="1" lang="en-US" sz="1800" b="0" i="0" u="none" strike="noStrike" cap="none" normalizeH="0" baseline="0" dirty="0" smtClean="0">
              <a:ln>
                <a:noFill/>
              </a:ln>
              <a:solidFill>
                <a:schemeClr val="tx1"/>
              </a:solidFill>
              <a:effectLst/>
              <a:latin typeface="Constantia" pitchFamily="18" charset="0"/>
              <a:ea typeface="MS PGothic" pitchFamily="34" charset="-128"/>
            </a:endParaRP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lang="en-US" sz="1400" dirty="0" smtClean="0">
                <a:solidFill>
                  <a:schemeClr val="tx1"/>
                </a:solidFill>
                <a:latin typeface="Constantia" pitchFamily="18" charset="0"/>
                <a:ea typeface="MS PGothic" pitchFamily="34" charset="-128"/>
              </a:rPr>
              <a:t> Validation process</a:t>
            </a:r>
          </a:p>
          <a:p>
            <a:pPr marL="0" marR="0" indent="0" defTabSz="914400" rtl="0" eaLnBrk="1" fontAlgn="base" latinLnBrk="0" hangingPunct="1">
              <a:lnSpc>
                <a:spcPct val="100000"/>
              </a:lnSpc>
              <a:spcBef>
                <a:spcPct val="0"/>
              </a:spcBef>
              <a:spcAft>
                <a:spcPct val="0"/>
              </a:spcAft>
              <a:buClrTx/>
              <a:buSzTx/>
              <a:buFont typeface="Arial" pitchFamily="34" charset="0"/>
              <a:buChar char="•"/>
              <a:tabLst/>
            </a:pPr>
            <a:r>
              <a:rPr kumimoji="1" lang="en-US" sz="1400" b="0" i="0" u="none" strike="noStrike" cap="none" normalizeH="0" baseline="0" dirty="0" smtClean="0">
                <a:ln>
                  <a:noFill/>
                </a:ln>
                <a:solidFill>
                  <a:schemeClr val="tx1"/>
                </a:solidFill>
                <a:effectLst/>
                <a:latin typeface="Constantia" pitchFamily="18" charset="0"/>
                <a:ea typeface="MS PGothic" pitchFamily="34" charset="-128"/>
              </a:rPr>
              <a:t> Least Square Fitting </a:t>
            </a:r>
            <a:r>
              <a:rPr kumimoji="1" lang="en-US" sz="1400" b="0" i="0" u="none" strike="noStrike" cap="none" normalizeH="0" dirty="0" smtClean="0">
                <a:ln>
                  <a:noFill/>
                </a:ln>
                <a:solidFill>
                  <a:schemeClr val="tx1"/>
                </a:solidFill>
                <a:effectLst/>
                <a:latin typeface="Constantia" pitchFamily="18" charset="0"/>
                <a:ea typeface="MS PGothic" pitchFamily="34" charset="-128"/>
              </a:rPr>
              <a:t>process</a:t>
            </a:r>
            <a:endParaRPr kumimoji="1" lang="th-TH" sz="1400" b="0" i="0" u="none" strike="noStrike" cap="none" normalizeH="0" baseline="0" dirty="0" smtClean="0">
              <a:ln>
                <a:noFill/>
              </a:ln>
              <a:solidFill>
                <a:schemeClr val="tx1"/>
              </a:solidFill>
              <a:effectLst/>
              <a:latin typeface="Constantia" pitchFamily="18" charset="0"/>
              <a:ea typeface="MS PGothic" pitchFamily="34" charset="-128"/>
            </a:endParaRPr>
          </a:p>
        </p:txBody>
      </p:sp>
      <p:sp>
        <p:nvSpPr>
          <p:cNvPr id="158" name="Right Arrow 157"/>
          <p:cNvSpPr/>
          <p:nvPr/>
        </p:nvSpPr>
        <p:spPr bwMode="auto">
          <a:xfrm>
            <a:off x="3571868" y="2071678"/>
            <a:ext cx="285752" cy="214314"/>
          </a:xfrm>
          <a:prstGeom prst="rightArrow">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pic>
        <p:nvPicPr>
          <p:cNvPr id="160" name="Picture 4" descr="workstation1"/>
          <p:cNvPicPr>
            <a:picLocks noChangeAspect="1" noChangeArrowheads="1"/>
          </p:cNvPicPr>
          <p:nvPr/>
        </p:nvPicPr>
        <p:blipFill>
          <a:blip r:embed="rId3" cstate="print"/>
          <a:srcRect/>
          <a:stretch>
            <a:fillRect/>
          </a:stretch>
        </p:blipFill>
        <p:spPr bwMode="auto">
          <a:xfrm flipH="1">
            <a:off x="857224" y="5214950"/>
            <a:ext cx="889964" cy="1000132"/>
          </a:xfrm>
          <a:prstGeom prst="rect">
            <a:avLst/>
          </a:prstGeom>
          <a:noFill/>
          <a:ln w="9525">
            <a:noFill/>
            <a:miter lim="800000"/>
            <a:headEnd/>
            <a:tailEnd/>
          </a:ln>
        </p:spPr>
      </p:pic>
      <p:sp>
        <p:nvSpPr>
          <p:cNvPr id="161" name="Rectangle 160"/>
          <p:cNvSpPr/>
          <p:nvPr/>
        </p:nvSpPr>
        <p:spPr bwMode="auto">
          <a:xfrm>
            <a:off x="857224" y="6286520"/>
            <a:ext cx="885831"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Client</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cxnSp>
        <p:nvCxnSpPr>
          <p:cNvPr id="162" name="Straight Arrow Connector 161"/>
          <p:cNvCxnSpPr/>
          <p:nvPr/>
        </p:nvCxnSpPr>
        <p:spPr bwMode="auto">
          <a:xfrm rot="10800000">
            <a:off x="1857357" y="5572140"/>
            <a:ext cx="1928830" cy="1588"/>
          </a:xfrm>
          <a:prstGeom prst="straightConnector1">
            <a:avLst/>
          </a:prstGeom>
          <a:solidFill>
            <a:schemeClr val="accent1"/>
          </a:solidFill>
          <a:ln w="41275" cap="rnd" cmpd="sng" algn="ctr">
            <a:solidFill>
              <a:schemeClr val="accent1">
                <a:lumMod val="75000"/>
              </a:schemeClr>
            </a:solidFill>
            <a:prstDash val="solid"/>
            <a:bevel/>
            <a:headEnd type="triangle" w="med" len="med"/>
            <a:tailEnd type="none"/>
          </a:ln>
          <a:effectLst/>
        </p:spPr>
      </p:cxnSp>
      <p:cxnSp>
        <p:nvCxnSpPr>
          <p:cNvPr id="165" name="Straight Arrow Connector 164"/>
          <p:cNvCxnSpPr/>
          <p:nvPr/>
        </p:nvCxnSpPr>
        <p:spPr bwMode="auto">
          <a:xfrm rot="10800000">
            <a:off x="1785918" y="5786454"/>
            <a:ext cx="2000264" cy="1588"/>
          </a:xfrm>
          <a:prstGeom prst="straightConnector1">
            <a:avLst/>
          </a:prstGeom>
          <a:solidFill>
            <a:schemeClr val="accent1"/>
          </a:solidFill>
          <a:ln w="41275" cap="rnd" cmpd="sng" algn="ctr">
            <a:solidFill>
              <a:schemeClr val="accent1">
                <a:lumMod val="75000"/>
              </a:schemeClr>
            </a:solidFill>
            <a:prstDash val="solid"/>
            <a:bevel/>
            <a:headEnd type="none" w="med" len="med"/>
            <a:tailEnd type="triangle"/>
          </a:ln>
          <a:effectLst/>
        </p:spPr>
      </p:cxnSp>
      <p:sp>
        <p:nvSpPr>
          <p:cNvPr id="166" name="Rectangle 165"/>
          <p:cNvSpPr/>
          <p:nvPr/>
        </p:nvSpPr>
        <p:spPr>
          <a:xfrm>
            <a:off x="1728210" y="5050049"/>
            <a:ext cx="2102627" cy="507831"/>
          </a:xfrm>
          <a:prstGeom prst="rect">
            <a:avLst/>
          </a:prstGeom>
        </p:spPr>
        <p:txBody>
          <a:bodyPr wrap="none">
            <a:spAutoFit/>
          </a:bodyPr>
          <a:lstStyle/>
          <a:p>
            <a:pPr algn="ctr"/>
            <a:r>
              <a:rPr lang="en-US" sz="1400" dirty="0" smtClean="0">
                <a:latin typeface="Constantia" pitchFamily="18" charset="0"/>
              </a:rPr>
              <a:t>Execute</a:t>
            </a:r>
          </a:p>
          <a:p>
            <a:pPr algn="ctr"/>
            <a:r>
              <a:rPr lang="en-US" sz="1300" dirty="0" smtClean="0">
                <a:solidFill>
                  <a:srgbClr val="0070C0"/>
                </a:solidFill>
                <a:latin typeface="Constantia" pitchFamily="18" charset="0"/>
              </a:rPr>
              <a:t>[</a:t>
            </a:r>
            <a:r>
              <a:rPr lang="en-US" sz="1300" dirty="0" err="1" smtClean="0">
                <a:solidFill>
                  <a:srgbClr val="0070C0"/>
                </a:solidFill>
                <a:latin typeface="Constantia" pitchFamily="18" charset="0"/>
              </a:rPr>
              <a:t>station,start,end,product</a:t>
            </a:r>
            <a:r>
              <a:rPr lang="en-US" sz="1300" dirty="0" smtClean="0">
                <a:solidFill>
                  <a:srgbClr val="0070C0"/>
                </a:solidFill>
                <a:latin typeface="Constantia" pitchFamily="18" charset="0"/>
              </a:rPr>
              <a:t>]</a:t>
            </a:r>
            <a:endParaRPr lang="th-TH" sz="1300" dirty="0">
              <a:solidFill>
                <a:srgbClr val="0070C0"/>
              </a:solidFill>
              <a:latin typeface="Constantia" pitchFamily="18" charset="0"/>
            </a:endParaRPr>
          </a:p>
        </p:txBody>
      </p:sp>
      <p:sp>
        <p:nvSpPr>
          <p:cNvPr id="167" name="Rectangle 166"/>
          <p:cNvSpPr/>
          <p:nvPr/>
        </p:nvSpPr>
        <p:spPr>
          <a:xfrm>
            <a:off x="2424718" y="5978743"/>
            <a:ext cx="611066" cy="307777"/>
          </a:xfrm>
          <a:prstGeom prst="rect">
            <a:avLst/>
          </a:prstGeom>
        </p:spPr>
        <p:txBody>
          <a:bodyPr wrap="none">
            <a:spAutoFit/>
          </a:bodyPr>
          <a:lstStyle/>
          <a:p>
            <a:pPr algn="ctr"/>
            <a:r>
              <a:rPr lang="en-US" sz="1400" dirty="0" smtClean="0">
                <a:latin typeface="Constantia" pitchFamily="18" charset="0"/>
              </a:rPr>
              <a:t>JSON</a:t>
            </a:r>
            <a:endParaRPr lang="th-TH" sz="1400" dirty="0">
              <a:latin typeface="Constantia" pitchFamily="18" charset="0"/>
            </a:endParaRPr>
          </a:p>
        </p:txBody>
      </p:sp>
      <p:cxnSp>
        <p:nvCxnSpPr>
          <p:cNvPr id="168" name="Straight Arrow Connector 167"/>
          <p:cNvCxnSpPr/>
          <p:nvPr/>
        </p:nvCxnSpPr>
        <p:spPr bwMode="auto">
          <a:xfrm flipV="1">
            <a:off x="1643042" y="2928934"/>
            <a:ext cx="2714644" cy="2143140"/>
          </a:xfrm>
          <a:prstGeom prst="straightConnector1">
            <a:avLst/>
          </a:prstGeom>
          <a:solidFill>
            <a:schemeClr val="accent1"/>
          </a:solidFill>
          <a:ln w="41275" cap="rnd" cmpd="sng" algn="ctr">
            <a:solidFill>
              <a:schemeClr val="accent1">
                <a:lumMod val="75000"/>
              </a:schemeClr>
            </a:solidFill>
            <a:prstDash val="dash"/>
            <a:bevel/>
            <a:headEnd type="none" w="med" len="med"/>
            <a:tailEnd type="triangle"/>
          </a:ln>
          <a:effectLst/>
        </p:spPr>
      </p:cxnSp>
      <p:cxnSp>
        <p:nvCxnSpPr>
          <p:cNvPr id="171" name="Straight Arrow Connector 170"/>
          <p:cNvCxnSpPr/>
          <p:nvPr/>
        </p:nvCxnSpPr>
        <p:spPr bwMode="auto">
          <a:xfrm flipV="1">
            <a:off x="1785918" y="3000372"/>
            <a:ext cx="2786082" cy="2214578"/>
          </a:xfrm>
          <a:prstGeom prst="straightConnector1">
            <a:avLst/>
          </a:prstGeom>
          <a:solidFill>
            <a:schemeClr val="accent1"/>
          </a:solidFill>
          <a:ln w="41275" cap="rnd" cmpd="sng" algn="ctr">
            <a:solidFill>
              <a:schemeClr val="accent1">
                <a:lumMod val="75000"/>
              </a:schemeClr>
            </a:solidFill>
            <a:prstDash val="dash"/>
            <a:bevel/>
            <a:headEnd type="triangle" w="med" len="med"/>
            <a:tailEnd type="none"/>
          </a:ln>
          <a:effectLst/>
        </p:spPr>
      </p:cxnSp>
      <p:sp>
        <p:nvSpPr>
          <p:cNvPr id="51" name="Rectangle 50"/>
          <p:cNvSpPr/>
          <p:nvPr/>
        </p:nvSpPr>
        <p:spPr>
          <a:xfrm>
            <a:off x="642910" y="4478545"/>
            <a:ext cx="1423980" cy="307777"/>
          </a:xfrm>
          <a:prstGeom prst="rect">
            <a:avLst/>
          </a:prstGeom>
        </p:spPr>
        <p:txBody>
          <a:bodyPr wrap="none">
            <a:spAutoFit/>
          </a:bodyPr>
          <a:lstStyle/>
          <a:p>
            <a:pPr algn="ctr"/>
            <a:r>
              <a:rPr lang="en-US" sz="1400" dirty="0" err="1" smtClean="0">
                <a:latin typeface="Constantia" pitchFamily="18" charset="0"/>
              </a:rPr>
              <a:t>GetObservation</a:t>
            </a:r>
            <a:endParaRPr lang="th-TH" sz="1400" dirty="0">
              <a:latin typeface="Constantia" pitchFamily="18" charset="0"/>
            </a:endParaRPr>
          </a:p>
        </p:txBody>
      </p:sp>
      <p:sp>
        <p:nvSpPr>
          <p:cNvPr id="52" name="Rectangle 51"/>
          <p:cNvSpPr/>
          <p:nvPr/>
        </p:nvSpPr>
        <p:spPr>
          <a:xfrm>
            <a:off x="2564692" y="4500570"/>
            <a:ext cx="649986" cy="307777"/>
          </a:xfrm>
          <a:prstGeom prst="rect">
            <a:avLst/>
          </a:prstGeom>
        </p:spPr>
        <p:txBody>
          <a:bodyPr wrap="none">
            <a:spAutoFit/>
          </a:bodyPr>
          <a:lstStyle/>
          <a:p>
            <a:pPr algn="ctr"/>
            <a:r>
              <a:rPr lang="en-US" sz="1400" dirty="0" smtClean="0">
                <a:latin typeface="Constantia" pitchFamily="18" charset="0"/>
              </a:rPr>
              <a:t>ADFC</a:t>
            </a:r>
            <a:endParaRPr lang="th-TH" sz="1400" dirty="0">
              <a:latin typeface="Constant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WMS Time Tiling</a:t>
            </a:r>
            <a:endParaRPr lang="th-TH" dirty="0" smtClean="0"/>
          </a:p>
        </p:txBody>
      </p:sp>
      <p:grpSp>
        <p:nvGrpSpPr>
          <p:cNvPr id="24" name="Group 23"/>
          <p:cNvGrpSpPr/>
          <p:nvPr/>
        </p:nvGrpSpPr>
        <p:grpSpPr>
          <a:xfrm>
            <a:off x="-142908" y="3571876"/>
            <a:ext cx="4143404" cy="3214710"/>
            <a:chOff x="-142908" y="3500438"/>
            <a:chExt cx="4143404" cy="3286148"/>
          </a:xfrm>
        </p:grpSpPr>
        <p:sp>
          <p:nvSpPr>
            <p:cNvPr id="4" name="Rectangle 3"/>
            <p:cNvSpPr/>
            <p:nvPr/>
          </p:nvSpPr>
          <p:spPr bwMode="auto">
            <a:xfrm>
              <a:off x="71406" y="3643314"/>
              <a:ext cx="3929090" cy="3143272"/>
            </a:xfrm>
            <a:prstGeom prst="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th-TH" sz="1800" b="0" i="0" u="none" strike="noStrike" cap="none" normalizeH="0" baseline="0" smtClean="0">
                <a:ln>
                  <a:noFill/>
                </a:ln>
                <a:solidFill>
                  <a:schemeClr val="tx1"/>
                </a:solidFill>
                <a:effectLst/>
                <a:latin typeface="Arial" pitchFamily="34" charset="0"/>
                <a:ea typeface="MS PGothic" pitchFamily="34" charset="-128"/>
              </a:endParaRPr>
            </a:p>
          </p:txBody>
        </p:sp>
        <p:sp>
          <p:nvSpPr>
            <p:cNvPr id="5" name="Rounded Rectangle 4"/>
            <p:cNvSpPr/>
            <p:nvPr/>
          </p:nvSpPr>
          <p:spPr bwMode="auto">
            <a:xfrm>
              <a:off x="142844" y="3786190"/>
              <a:ext cx="3786214" cy="285752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800" b="0" i="0" u="none" strike="noStrike" cap="none" normalizeH="0" baseline="0" dirty="0" err="1" smtClean="0">
                  <a:ln>
                    <a:noFill/>
                  </a:ln>
                  <a:solidFill>
                    <a:schemeClr val="tx1"/>
                  </a:solidFill>
                  <a:effectLst/>
                  <a:latin typeface="Constantia" pitchFamily="18" charset="0"/>
                  <a:ea typeface="MS PGothic" pitchFamily="34" charset="-128"/>
                </a:rPr>
                <a:t>Mapserver</a:t>
              </a:r>
              <a:r>
                <a:rPr kumimoji="1" lang="en-US" sz="1800" b="0" i="0" u="none" strike="noStrike" cap="none" normalizeH="0" baseline="0" dirty="0" smtClean="0">
                  <a:ln>
                    <a:noFill/>
                  </a:ln>
                  <a:solidFill>
                    <a:schemeClr val="tx1"/>
                  </a:solidFill>
                  <a:effectLst/>
                  <a:latin typeface="Constantia" pitchFamily="18" charset="0"/>
                  <a:ea typeface="MS PGothic" pitchFamily="34" charset="-128"/>
                </a:rPr>
                <a:t> </a:t>
              </a:r>
            </a:p>
          </p:txBody>
        </p:sp>
        <p:pic>
          <p:nvPicPr>
            <p:cNvPr id="6" name="Picture 6"/>
            <p:cNvPicPr>
              <a:picLocks noChangeAspect="1" noChangeArrowheads="1"/>
            </p:cNvPicPr>
            <p:nvPr/>
          </p:nvPicPr>
          <p:blipFill>
            <a:blip r:embed="rId2" cstate="print"/>
            <a:srcRect/>
            <a:stretch>
              <a:fillRect/>
            </a:stretch>
          </p:blipFill>
          <p:spPr bwMode="auto">
            <a:xfrm>
              <a:off x="1857356" y="4357694"/>
              <a:ext cx="1285884" cy="642942"/>
            </a:xfrm>
            <a:prstGeom prst="rect">
              <a:avLst/>
            </a:prstGeom>
            <a:noFill/>
            <a:ln w="9525">
              <a:noFill/>
              <a:miter lim="800000"/>
              <a:headEnd/>
              <a:tailEnd/>
            </a:ln>
            <a:effectLst/>
          </p:spPr>
        </p:pic>
        <p:pic>
          <p:nvPicPr>
            <p:cNvPr id="7" name="Picture 6"/>
            <p:cNvPicPr>
              <a:picLocks noChangeAspect="1" noChangeArrowheads="1"/>
            </p:cNvPicPr>
            <p:nvPr/>
          </p:nvPicPr>
          <p:blipFill>
            <a:blip r:embed="rId2" cstate="print"/>
            <a:srcRect/>
            <a:stretch>
              <a:fillRect/>
            </a:stretch>
          </p:blipFill>
          <p:spPr bwMode="auto">
            <a:xfrm>
              <a:off x="1785918" y="4500570"/>
              <a:ext cx="1285884" cy="642942"/>
            </a:xfrm>
            <a:prstGeom prst="rect">
              <a:avLst/>
            </a:prstGeom>
            <a:noFill/>
            <a:ln w="9525">
              <a:noFill/>
              <a:miter lim="800000"/>
              <a:headEnd/>
              <a:tailEnd/>
            </a:ln>
            <a:effectLst/>
          </p:spPr>
        </p:pic>
        <p:sp>
          <p:nvSpPr>
            <p:cNvPr id="9" name="Rectangle 8"/>
            <p:cNvSpPr/>
            <p:nvPr/>
          </p:nvSpPr>
          <p:spPr bwMode="auto">
            <a:xfrm>
              <a:off x="1543029" y="3500438"/>
              <a:ext cx="885831" cy="285752"/>
            </a:xfrm>
            <a:prstGeom prst="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rPr>
                <a:t>WMS-T</a:t>
              </a:r>
              <a:endParaRPr kumimoji="1" lang="th-TH" sz="1400" b="1" i="0" u="none" strike="noStrike" cap="none" normalizeH="0" baseline="0" dirty="0" smtClean="0">
                <a:ln>
                  <a:noFill/>
                </a:ln>
                <a:solidFill>
                  <a:schemeClr val="bg1"/>
                </a:solidFill>
                <a:effectLst>
                  <a:outerShdw blurRad="38100" dist="38100" dir="2700000" algn="tl">
                    <a:srgbClr val="000000">
                      <a:alpha val="43137"/>
                    </a:srgbClr>
                  </a:outerShdw>
                </a:effectLst>
                <a:latin typeface="Meiryo" pitchFamily="34" charset="-128"/>
                <a:ea typeface="Meiryo" pitchFamily="34" charset="-128"/>
              </a:endParaRPr>
            </a:p>
          </p:txBody>
        </p:sp>
        <p:pic>
          <p:nvPicPr>
            <p:cNvPr id="11" name="Picture 17" descr="data"/>
            <p:cNvPicPr>
              <a:picLocks noChangeAspect="1" noChangeArrowheads="1"/>
            </p:cNvPicPr>
            <p:nvPr/>
          </p:nvPicPr>
          <p:blipFill>
            <a:blip r:embed="rId3" cstate="print"/>
            <a:srcRect/>
            <a:stretch>
              <a:fillRect/>
            </a:stretch>
          </p:blipFill>
          <p:spPr bwMode="auto">
            <a:xfrm>
              <a:off x="642865" y="4181781"/>
              <a:ext cx="571504" cy="643184"/>
            </a:xfrm>
            <a:prstGeom prst="rect">
              <a:avLst/>
            </a:prstGeom>
            <a:noFill/>
            <a:ln w="9525">
              <a:noFill/>
              <a:miter lim="800000"/>
              <a:headEnd/>
              <a:tailEnd/>
            </a:ln>
          </p:spPr>
        </p:pic>
        <p:pic>
          <p:nvPicPr>
            <p:cNvPr id="12" name="Picture 17" descr="data"/>
            <p:cNvPicPr>
              <a:picLocks noChangeAspect="1" noChangeArrowheads="1"/>
            </p:cNvPicPr>
            <p:nvPr/>
          </p:nvPicPr>
          <p:blipFill>
            <a:blip r:embed="rId3" cstate="print"/>
            <a:srcRect/>
            <a:stretch>
              <a:fillRect/>
            </a:stretch>
          </p:blipFill>
          <p:spPr bwMode="auto">
            <a:xfrm>
              <a:off x="2571736" y="5715016"/>
              <a:ext cx="571504" cy="643184"/>
            </a:xfrm>
            <a:prstGeom prst="rect">
              <a:avLst/>
            </a:prstGeom>
            <a:noFill/>
            <a:ln w="9525">
              <a:noFill/>
              <a:miter lim="800000"/>
              <a:headEnd/>
              <a:tailEnd/>
            </a:ln>
          </p:spPr>
        </p:pic>
        <p:sp>
          <p:nvSpPr>
            <p:cNvPr id="13" name="TextBox 12"/>
            <p:cNvSpPr txBox="1"/>
            <p:nvPr/>
          </p:nvSpPr>
          <p:spPr>
            <a:xfrm>
              <a:off x="1714480" y="5143512"/>
              <a:ext cx="1305165" cy="461665"/>
            </a:xfrm>
            <a:prstGeom prst="rect">
              <a:avLst/>
            </a:prstGeom>
            <a:noFill/>
          </p:spPr>
          <p:txBody>
            <a:bodyPr wrap="none" rtlCol="0">
              <a:spAutoFit/>
            </a:bodyPr>
            <a:lstStyle/>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MODIS MOD08 </a:t>
              </a:r>
            </a:p>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Daily image</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sp>
          <p:nvSpPr>
            <p:cNvPr id="14" name="TextBox 13"/>
            <p:cNvSpPr txBox="1"/>
            <p:nvPr/>
          </p:nvSpPr>
          <p:spPr>
            <a:xfrm>
              <a:off x="285675" y="4824723"/>
              <a:ext cx="1285929" cy="461665"/>
            </a:xfrm>
            <a:prstGeom prst="rect">
              <a:avLst/>
            </a:prstGeom>
            <a:noFill/>
          </p:spPr>
          <p:txBody>
            <a:bodyPr wrap="none" rtlCol="0">
              <a:spAutoFit/>
            </a:bodyPr>
            <a:lstStyle/>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Overpass time </a:t>
              </a:r>
            </a:p>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scene</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sp>
          <p:nvSpPr>
            <p:cNvPr id="15" name="TextBox 14"/>
            <p:cNvSpPr txBox="1"/>
            <p:nvPr/>
          </p:nvSpPr>
          <p:spPr>
            <a:xfrm>
              <a:off x="1928794" y="6286520"/>
              <a:ext cx="1945662" cy="276999"/>
            </a:xfrm>
            <a:prstGeom prst="rect">
              <a:avLst/>
            </a:prstGeom>
            <a:noFill/>
          </p:spPr>
          <p:txBody>
            <a:bodyPr wrap="none" rtlCol="0">
              <a:spAutoFit/>
            </a:bodyPr>
            <a:lstStyle/>
            <a:p>
              <a:pPr algn="ctr"/>
              <a:r>
                <a:rPr lang="en-US" sz="1200" b="1" dirty="0" smtClean="0">
                  <a:solidFill>
                    <a:schemeClr val="accent2">
                      <a:lumMod val="75000"/>
                    </a:schemeClr>
                  </a:solidFill>
                  <a:effectLst>
                    <a:outerShdw blurRad="50800" dist="38100" dir="2700000" algn="tl" rotWithShape="0">
                      <a:schemeClr val="bg1">
                        <a:alpha val="40000"/>
                      </a:schemeClr>
                    </a:outerShdw>
                  </a:effectLst>
                </a:rPr>
                <a:t>Location/Time Tiling DB</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pic>
          <p:nvPicPr>
            <p:cNvPr id="16" name="Picture 18" descr="document"/>
            <p:cNvPicPr>
              <a:picLocks noChangeAspect="1" noChangeArrowheads="1"/>
            </p:cNvPicPr>
            <p:nvPr/>
          </p:nvPicPr>
          <p:blipFill>
            <a:blip r:embed="rId4" cstate="print"/>
            <a:srcRect/>
            <a:stretch>
              <a:fillRect/>
            </a:stretch>
          </p:blipFill>
          <p:spPr bwMode="auto">
            <a:xfrm>
              <a:off x="642910" y="5643578"/>
              <a:ext cx="571504" cy="641988"/>
            </a:xfrm>
            <a:prstGeom prst="rect">
              <a:avLst/>
            </a:prstGeom>
            <a:noFill/>
            <a:ln w="9525">
              <a:noFill/>
              <a:miter lim="800000"/>
              <a:headEnd/>
              <a:tailEnd/>
            </a:ln>
          </p:spPr>
        </p:pic>
        <p:sp>
          <p:nvSpPr>
            <p:cNvPr id="17" name="TextBox 16"/>
            <p:cNvSpPr txBox="1"/>
            <p:nvPr/>
          </p:nvSpPr>
          <p:spPr>
            <a:xfrm>
              <a:off x="571472" y="6286520"/>
              <a:ext cx="715260" cy="276999"/>
            </a:xfrm>
            <a:prstGeom prst="rect">
              <a:avLst/>
            </a:prstGeom>
            <a:noFill/>
          </p:spPr>
          <p:txBody>
            <a:bodyPr wrap="none" rtlCol="0">
              <a:spAutoFit/>
            </a:bodyPr>
            <a:lstStyle/>
            <a:p>
              <a:pPr algn="ctr"/>
              <a:r>
                <a:rPr lang="en-US" sz="1200" b="1" dirty="0" err="1" smtClean="0">
                  <a:solidFill>
                    <a:schemeClr val="accent2">
                      <a:lumMod val="75000"/>
                    </a:schemeClr>
                  </a:solidFill>
                  <a:effectLst>
                    <a:outerShdw blurRad="50800" dist="38100" dir="2700000" algn="tl" rotWithShape="0">
                      <a:schemeClr val="bg1">
                        <a:alpha val="40000"/>
                      </a:schemeClr>
                    </a:outerShdw>
                  </a:effectLst>
                </a:rPr>
                <a:t>Mapfile</a:t>
              </a:r>
              <a:endParaRPr lang="th-TH" sz="1200" b="1" dirty="0">
                <a:solidFill>
                  <a:schemeClr val="accent2">
                    <a:lumMod val="75000"/>
                  </a:schemeClr>
                </a:solidFill>
                <a:effectLst>
                  <a:outerShdw blurRad="50800" dist="38100" dir="2700000" algn="tl" rotWithShape="0">
                    <a:schemeClr val="bg1">
                      <a:alpha val="40000"/>
                    </a:schemeClr>
                  </a:outerShdw>
                </a:effectLst>
              </a:endParaRPr>
            </a:p>
          </p:txBody>
        </p:sp>
        <p:sp>
          <p:nvSpPr>
            <p:cNvPr id="20" name="Arc 19"/>
            <p:cNvSpPr/>
            <p:nvPr/>
          </p:nvSpPr>
          <p:spPr bwMode="auto">
            <a:xfrm rot="5400000">
              <a:off x="608398" y="4249330"/>
              <a:ext cx="1071570" cy="2574182"/>
            </a:xfrm>
            <a:prstGeom prst="arc">
              <a:avLst/>
            </a:prstGeom>
            <a:noFill/>
            <a:ln w="31750" cap="rnd" cmpd="sng" algn="ctr">
              <a:solidFill>
                <a:schemeClr val="accent2">
                  <a:lumMod val="60000"/>
                  <a:lumOff val="40000"/>
                </a:schemeClr>
              </a:solidFill>
              <a:prstDash val="solid"/>
              <a:bevel/>
              <a:headEnd type="triangle" w="med" len="med"/>
              <a:tailEnd type="none" w="med" len="med"/>
            </a:ln>
            <a:effectLst/>
          </p:spPr>
          <p:txBody>
            <a:bodyPr rtlCol="0" anchor="ctr"/>
            <a:lstStyle/>
            <a:p>
              <a:pPr algn="ctr"/>
              <a:endParaRPr lang="th-TH"/>
            </a:p>
          </p:txBody>
        </p:sp>
        <p:cxnSp>
          <p:nvCxnSpPr>
            <p:cNvPr id="22" name="Straight Connector 21"/>
            <p:cNvCxnSpPr>
              <a:endCxn id="12" idx="1"/>
            </p:cNvCxnSpPr>
            <p:nvPr/>
          </p:nvCxnSpPr>
          <p:spPr bwMode="auto">
            <a:xfrm flipV="1">
              <a:off x="1571604" y="6036608"/>
              <a:ext cx="1000132" cy="35598"/>
            </a:xfrm>
            <a:prstGeom prst="line">
              <a:avLst/>
            </a:prstGeom>
            <a:solidFill>
              <a:schemeClr val="accent1"/>
            </a:solidFill>
            <a:ln w="22225" cap="rnd" cmpd="sng" algn="ctr">
              <a:solidFill>
                <a:schemeClr val="accent2">
                  <a:lumMod val="60000"/>
                  <a:lumOff val="40000"/>
                </a:schemeClr>
              </a:solidFill>
              <a:prstDash val="dash"/>
              <a:bevel/>
              <a:headEnd type="diamond" w="med" len="med"/>
              <a:tailEnd type="diamond" w="med" len="med"/>
            </a:ln>
            <a:effectLst/>
          </p:spPr>
        </p:cxnSp>
        <p:cxnSp>
          <p:nvCxnSpPr>
            <p:cNvPr id="27" name="Straight Arrow Connector 26"/>
            <p:cNvCxnSpPr/>
            <p:nvPr/>
          </p:nvCxnSpPr>
          <p:spPr bwMode="auto">
            <a:xfrm rot="16200000" flipV="1">
              <a:off x="750056" y="5393535"/>
              <a:ext cx="357190" cy="22"/>
            </a:xfrm>
            <a:prstGeom prst="straightConnector1">
              <a:avLst/>
            </a:prstGeom>
            <a:solidFill>
              <a:schemeClr val="accent1"/>
            </a:solidFill>
            <a:ln w="31750" cap="rnd" cmpd="sng" algn="ctr">
              <a:solidFill>
                <a:schemeClr val="accent2">
                  <a:lumMod val="60000"/>
                  <a:lumOff val="40000"/>
                </a:schemeClr>
              </a:solidFill>
              <a:prstDash val="solid"/>
              <a:bevel/>
              <a:headEnd type="none" w="med" len="med"/>
              <a:tailEnd type="arrow"/>
            </a:ln>
            <a:effectLst/>
          </p:spPr>
        </p:cxnSp>
      </p:grpSp>
      <p:graphicFrame>
        <p:nvGraphicFramePr>
          <p:cNvPr id="30" name="Table 29"/>
          <p:cNvGraphicFramePr>
            <a:graphicFrameLocks noGrp="1"/>
          </p:cNvGraphicFramePr>
          <p:nvPr/>
        </p:nvGraphicFramePr>
        <p:xfrm>
          <a:off x="4143372" y="3429000"/>
          <a:ext cx="4936713" cy="1854200"/>
        </p:xfrm>
        <a:graphic>
          <a:graphicData uri="http://schemas.openxmlformats.org/drawingml/2006/table">
            <a:tbl>
              <a:tblPr firstRow="1" bandRow="1">
                <a:tableStyleId>{00A15C55-8517-42AA-B614-E9B94910E393}</a:tableStyleId>
              </a:tblPr>
              <a:tblGrid>
                <a:gridCol w="428628"/>
                <a:gridCol w="2499953"/>
                <a:gridCol w="1000132"/>
                <a:gridCol w="1008000"/>
              </a:tblGrid>
              <a:tr h="370840">
                <a:tc>
                  <a:txBody>
                    <a:bodyPr/>
                    <a:lstStyle/>
                    <a:p>
                      <a:pPr algn="ctr"/>
                      <a:r>
                        <a:rPr lang="en-US" sz="1200" dirty="0" err="1" smtClean="0"/>
                        <a:t>gid</a:t>
                      </a:r>
                      <a:endParaRPr lang="th-TH" sz="1200" dirty="0"/>
                    </a:p>
                  </a:txBody>
                  <a:tcPr/>
                </a:tc>
                <a:tc>
                  <a:txBody>
                    <a:bodyPr/>
                    <a:lstStyle/>
                    <a:p>
                      <a:pPr algn="ctr"/>
                      <a:r>
                        <a:rPr lang="en-US" sz="1200" dirty="0" smtClean="0"/>
                        <a:t>filename</a:t>
                      </a:r>
                      <a:endParaRPr lang="th-TH" sz="1200" dirty="0"/>
                    </a:p>
                  </a:txBody>
                  <a:tcPr/>
                </a:tc>
                <a:tc>
                  <a:txBody>
                    <a:bodyPr/>
                    <a:lstStyle/>
                    <a:p>
                      <a:pPr algn="ctr"/>
                      <a:r>
                        <a:rPr lang="en-US" sz="1200" dirty="0" err="1" smtClean="0"/>
                        <a:t>the_geom</a:t>
                      </a:r>
                      <a:endParaRPr lang="th-TH" sz="1200" dirty="0"/>
                    </a:p>
                  </a:txBody>
                  <a:tcPr/>
                </a:tc>
                <a:tc>
                  <a:txBody>
                    <a:bodyPr/>
                    <a:lstStyle/>
                    <a:p>
                      <a:pPr algn="ctr"/>
                      <a:r>
                        <a:rPr lang="en-US" sz="1200" dirty="0" err="1" smtClean="0"/>
                        <a:t>otime</a:t>
                      </a:r>
                      <a:endParaRPr lang="th-TH" sz="1200" dirty="0"/>
                    </a:p>
                  </a:txBody>
                  <a:tcPr/>
                </a:tc>
              </a:tr>
              <a:tr h="370840">
                <a:tc>
                  <a:txBody>
                    <a:bodyPr/>
                    <a:lstStyle/>
                    <a:p>
                      <a:r>
                        <a:rPr lang="en-US" sz="1200" dirty="0" smtClean="0"/>
                        <a:t>1</a:t>
                      </a:r>
                      <a:endParaRPr lang="th-TH" sz="1200" dirty="0"/>
                    </a:p>
                  </a:txBody>
                  <a:tcPr/>
                </a:tc>
                <a:tc>
                  <a:txBody>
                    <a:bodyPr/>
                    <a:lstStyle/>
                    <a:p>
                      <a:r>
                        <a:rPr lang="en-US" sz="1200" dirty="0" smtClean="0"/>
                        <a:t>tiff/470/MOD08_D3_A2002010.tif</a:t>
                      </a:r>
                      <a:endParaRPr lang="th-TH" sz="1200" dirty="0"/>
                    </a:p>
                  </a:txBody>
                  <a:tcPr/>
                </a:tc>
                <a:tc>
                  <a:txBody>
                    <a:bodyPr/>
                    <a:lstStyle/>
                    <a:p>
                      <a:r>
                        <a:rPr lang="en-US" sz="1200" dirty="0" smtClean="0"/>
                        <a:t>01030…</a:t>
                      </a:r>
                      <a:endParaRPr lang="th-TH" sz="1200" dirty="0"/>
                    </a:p>
                  </a:txBody>
                  <a:tcPr/>
                </a:tc>
                <a:tc>
                  <a:txBody>
                    <a:bodyPr/>
                    <a:lstStyle/>
                    <a:p>
                      <a:r>
                        <a:rPr lang="en-US" sz="1200" dirty="0" smtClean="0"/>
                        <a:t>2002-01-10</a:t>
                      </a:r>
                      <a:endParaRPr lang="th-TH" sz="1200" dirty="0"/>
                    </a:p>
                  </a:txBody>
                  <a:tcPr/>
                </a:tc>
              </a:tr>
              <a:tr h="370840">
                <a:tc>
                  <a:txBody>
                    <a:bodyPr/>
                    <a:lstStyle/>
                    <a:p>
                      <a:r>
                        <a:rPr lang="en-US" sz="1200" dirty="0" smtClean="0"/>
                        <a:t>2</a:t>
                      </a:r>
                      <a:endParaRPr lang="th-TH" sz="1200" dirty="0"/>
                    </a:p>
                  </a:txBody>
                  <a:tcPr/>
                </a:tc>
                <a:tc>
                  <a:txBody>
                    <a:bodyPr/>
                    <a:lstStyle/>
                    <a:p>
                      <a:r>
                        <a:rPr lang="en-US" sz="1200" dirty="0" smtClean="0"/>
                        <a:t>tiff/470/MOD08_D3_A2002011.tif</a:t>
                      </a:r>
                      <a:endParaRPr lang="th-TH" sz="1200" dirty="0"/>
                    </a:p>
                  </a:txBody>
                  <a:tcPr/>
                </a:tc>
                <a:tc>
                  <a:txBody>
                    <a:bodyPr/>
                    <a:lstStyle/>
                    <a:p>
                      <a:r>
                        <a:rPr lang="en-US" sz="1200" dirty="0" smtClean="0"/>
                        <a:t>01030…</a:t>
                      </a:r>
                      <a:endParaRPr lang="th-TH" sz="1200" dirty="0"/>
                    </a:p>
                  </a:txBody>
                  <a:tcPr/>
                </a:tc>
                <a:tc>
                  <a:txBody>
                    <a:bodyPr/>
                    <a:lstStyle/>
                    <a:p>
                      <a:r>
                        <a:rPr lang="en-US" sz="1200" dirty="0" smtClean="0"/>
                        <a:t>2002-01-11</a:t>
                      </a:r>
                      <a:endParaRPr lang="th-TH" sz="1200" dirty="0"/>
                    </a:p>
                  </a:txBody>
                  <a:tcPr/>
                </a:tc>
              </a:tr>
              <a:tr h="370840">
                <a:tc>
                  <a:txBody>
                    <a:bodyPr/>
                    <a:lstStyle/>
                    <a:p>
                      <a:r>
                        <a:rPr lang="en-US" sz="1200" dirty="0" smtClean="0"/>
                        <a:t>3</a:t>
                      </a:r>
                      <a:endParaRPr lang="th-TH"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tiff/470/MOD08_D3_A2002012.tif</a:t>
                      </a:r>
                      <a:endParaRPr lang="th-TH" sz="1200" dirty="0" smtClean="0"/>
                    </a:p>
                  </a:txBody>
                  <a:tcPr/>
                </a:tc>
                <a:tc>
                  <a:txBody>
                    <a:bodyPr/>
                    <a:lstStyle/>
                    <a:p>
                      <a:r>
                        <a:rPr lang="en-US" sz="1200" dirty="0" smtClean="0"/>
                        <a:t>01030…</a:t>
                      </a:r>
                      <a:endParaRPr lang="th-TH" sz="1200" dirty="0"/>
                    </a:p>
                  </a:txBody>
                  <a:tcPr/>
                </a:tc>
                <a:tc>
                  <a:txBody>
                    <a:bodyPr/>
                    <a:lstStyle/>
                    <a:p>
                      <a:r>
                        <a:rPr lang="en-US" sz="1200" dirty="0" smtClean="0"/>
                        <a:t>2002-01-12</a:t>
                      </a:r>
                      <a:endParaRPr lang="th-TH" sz="1200" dirty="0"/>
                    </a:p>
                  </a:txBody>
                  <a:tcPr/>
                </a:tc>
              </a:tr>
              <a:tr h="370840">
                <a:tc>
                  <a:txBody>
                    <a:bodyPr/>
                    <a:lstStyle/>
                    <a:p>
                      <a:r>
                        <a:rPr lang="en-US" sz="1200" dirty="0" smtClean="0"/>
                        <a:t>..</a:t>
                      </a:r>
                      <a:endParaRPr lang="th-TH" sz="1200" dirty="0"/>
                    </a:p>
                  </a:txBody>
                  <a:tcPr/>
                </a:tc>
                <a:tc>
                  <a:txBody>
                    <a:bodyPr/>
                    <a:lstStyle/>
                    <a:p>
                      <a:r>
                        <a:rPr lang="en-US" sz="1200" dirty="0" smtClean="0"/>
                        <a:t>……………………………………..</a:t>
                      </a:r>
                      <a:endParaRPr lang="th-TH" sz="1200" dirty="0"/>
                    </a:p>
                  </a:txBody>
                  <a:tcPr/>
                </a:tc>
                <a:tc>
                  <a:txBody>
                    <a:bodyPr/>
                    <a:lstStyle/>
                    <a:p>
                      <a:r>
                        <a:rPr lang="en-US" sz="1200" dirty="0" smtClean="0"/>
                        <a:t>…………….</a:t>
                      </a:r>
                      <a:endParaRPr lang="th-TH" sz="1200" dirty="0"/>
                    </a:p>
                  </a:txBody>
                  <a:tcPr/>
                </a:tc>
                <a:tc>
                  <a:txBody>
                    <a:bodyPr/>
                    <a:lstStyle/>
                    <a:p>
                      <a:r>
                        <a:rPr lang="en-US" sz="1200" dirty="0" smtClean="0"/>
                        <a:t>…………….</a:t>
                      </a:r>
                      <a:endParaRPr lang="th-TH" sz="1200" dirty="0"/>
                    </a:p>
                  </a:txBody>
                  <a:tcPr/>
                </a:tc>
              </a:tr>
            </a:tbl>
          </a:graphicData>
        </a:graphic>
      </p:graphicFrame>
      <p:sp>
        <p:nvSpPr>
          <p:cNvPr id="34" name="Content Placeholder 2"/>
          <p:cNvSpPr>
            <a:spLocks noGrp="1"/>
          </p:cNvSpPr>
          <p:nvPr>
            <p:ph idx="1"/>
          </p:nvPr>
        </p:nvSpPr>
        <p:spPr>
          <a:xfrm>
            <a:off x="285720" y="1357298"/>
            <a:ext cx="8572560" cy="1571636"/>
          </a:xfrm>
        </p:spPr>
        <p:txBody>
          <a:bodyPr/>
          <a:lstStyle/>
          <a:p>
            <a:pPr>
              <a:buFont typeface="Arial" pitchFamily="34" charset="0"/>
              <a:buChar char="•"/>
            </a:pPr>
            <a:r>
              <a:rPr lang="en-US" sz="1800" dirty="0" smtClean="0"/>
              <a:t>WMS-T support for time request</a:t>
            </a:r>
          </a:p>
          <a:p>
            <a:pPr lvl="1">
              <a:buFont typeface="Arial" pitchFamily="34" charset="0"/>
              <a:buChar char="•"/>
            </a:pPr>
            <a:r>
              <a:rPr lang="en-US" sz="1400" dirty="0" smtClean="0"/>
              <a:t>Time instance (etc. 2002-01-01)</a:t>
            </a:r>
          </a:p>
          <a:p>
            <a:pPr lvl="1">
              <a:buFont typeface="Arial" pitchFamily="34" charset="0"/>
              <a:buChar char="•"/>
            </a:pPr>
            <a:r>
              <a:rPr lang="en-US" sz="1400" dirty="0" smtClean="0"/>
              <a:t>Time period (etc 2002-01-01/2002-10-11) </a:t>
            </a:r>
          </a:p>
          <a:p>
            <a:pPr>
              <a:buFont typeface="Arial" pitchFamily="34" charset="0"/>
              <a:buChar char="•"/>
            </a:pPr>
            <a:r>
              <a:rPr lang="en-US" sz="1800" dirty="0" smtClean="0"/>
              <a:t>Currently, </a:t>
            </a:r>
            <a:r>
              <a:rPr lang="en-US" sz="1800" dirty="0" err="1" smtClean="0"/>
              <a:t>Mapserver</a:t>
            </a:r>
            <a:r>
              <a:rPr lang="en-US" sz="1800" dirty="0" smtClean="0"/>
              <a:t>  do not support for WMS Time Tiling for “</a:t>
            </a:r>
            <a:r>
              <a:rPr lang="en-US" sz="1800" dirty="0" err="1" smtClean="0"/>
              <a:t>GetFeatureInfo</a:t>
            </a:r>
            <a:r>
              <a:rPr lang="en-US" sz="1800" dirty="0" smtClean="0"/>
              <a:t>” request  with raster layer</a:t>
            </a:r>
          </a:p>
          <a:p>
            <a:pPr lvl="1">
              <a:buFont typeface="Arial" pitchFamily="34" charset="0"/>
              <a:buChar char="•"/>
            </a:pPr>
            <a:r>
              <a:rPr lang="en-US" sz="1400" b="1" dirty="0" smtClean="0"/>
              <a:t>“</a:t>
            </a:r>
            <a:r>
              <a:rPr lang="en-US" sz="1400" dirty="0" smtClean="0"/>
              <a:t>errors that look like this </a:t>
            </a:r>
            <a:r>
              <a:rPr lang="en-US" sz="1400" dirty="0" err="1" smtClean="0"/>
              <a:t>msShapefileOpen</a:t>
            </a:r>
            <a:r>
              <a:rPr lang="en-US" sz="1400" dirty="0" smtClean="0"/>
              <a:t>(): Unable to access file. (f:/msapps/gmap-ms40/htdocs/my_layer_idx </a:t>
            </a:r>
            <a:r>
              <a:rPr lang="en-US" sz="1400" b="1" dirty="0" smtClean="0"/>
              <a:t>” Ticket #2796 </a:t>
            </a:r>
            <a:endParaRPr lang="en-US" sz="1400" dirty="0" smtClean="0"/>
          </a:p>
          <a:p>
            <a:pPr lvl="1">
              <a:buFont typeface="Arial" pitchFamily="34" charset="0"/>
              <a:buChar char="•"/>
            </a:pPr>
            <a:r>
              <a:rPr lang="en-US" sz="1400" dirty="0" smtClean="0"/>
              <a:t>Solution : </a:t>
            </a:r>
            <a:r>
              <a:rPr lang="en-US" sz="1400" dirty="0" err="1" smtClean="0"/>
              <a:t>WxS</a:t>
            </a:r>
            <a:r>
              <a:rPr lang="en-US" sz="1400" dirty="0" smtClean="0"/>
              <a:t> </a:t>
            </a:r>
            <a:r>
              <a:rPr lang="en-US" sz="1400" dirty="0" err="1" smtClean="0"/>
              <a:t>mapscript</a:t>
            </a:r>
            <a:endParaRPr lang="en-US" sz="1400" dirty="0" smtClean="0"/>
          </a:p>
        </p:txBody>
      </p:sp>
      <p:grpSp>
        <p:nvGrpSpPr>
          <p:cNvPr id="25" name="Group 24"/>
          <p:cNvGrpSpPr/>
          <p:nvPr/>
        </p:nvGrpSpPr>
        <p:grpSpPr>
          <a:xfrm>
            <a:off x="4051605" y="5643578"/>
            <a:ext cx="2234907" cy="1236471"/>
            <a:chOff x="4051605" y="5643578"/>
            <a:chExt cx="2234907" cy="1236471"/>
          </a:xfrm>
        </p:grpSpPr>
        <p:pic>
          <p:nvPicPr>
            <p:cNvPr id="33" name="Picture 32"/>
            <p:cNvPicPr>
              <a:picLocks noChangeAspect="1" noChangeArrowheads="1"/>
            </p:cNvPicPr>
            <p:nvPr/>
          </p:nvPicPr>
          <p:blipFill>
            <a:blip r:embed="rId2" cstate="print"/>
            <a:srcRect/>
            <a:stretch>
              <a:fillRect/>
            </a:stretch>
          </p:blipFill>
          <p:spPr bwMode="auto">
            <a:xfrm>
              <a:off x="4286248" y="5643578"/>
              <a:ext cx="1857388" cy="928694"/>
            </a:xfrm>
            <a:prstGeom prst="rect">
              <a:avLst/>
            </a:prstGeom>
            <a:noFill/>
            <a:ln w="9525">
              <a:noFill/>
              <a:miter lim="800000"/>
              <a:headEnd/>
              <a:tailEnd/>
            </a:ln>
            <a:effectLst/>
          </p:spPr>
        </p:pic>
        <p:sp>
          <p:nvSpPr>
            <p:cNvPr id="35" name="Rectangle 34"/>
            <p:cNvSpPr/>
            <p:nvPr/>
          </p:nvSpPr>
          <p:spPr>
            <a:xfrm>
              <a:off x="4051605" y="6572272"/>
              <a:ext cx="2234907" cy="307777"/>
            </a:xfrm>
            <a:prstGeom prst="rect">
              <a:avLst/>
            </a:prstGeom>
          </p:spPr>
          <p:txBody>
            <a:bodyPr wrap="none">
              <a:spAutoFit/>
            </a:bodyPr>
            <a:lstStyle/>
            <a:p>
              <a:r>
                <a:rPr lang="en-US" sz="1400" dirty="0" smtClean="0">
                  <a:solidFill>
                    <a:schemeClr val="accent2"/>
                  </a:solidFill>
                </a:rPr>
                <a:t>MOD08_D3_A2002010.tif</a:t>
              </a:r>
              <a:endParaRPr lang="th-TH" sz="1400" dirty="0">
                <a:solidFill>
                  <a:schemeClr val="accent2"/>
                </a:solidFill>
              </a:endParaRPr>
            </a:p>
          </p:txBody>
        </p:sp>
      </p:grpSp>
      <p:grpSp>
        <p:nvGrpSpPr>
          <p:cNvPr id="26" name="Group 25"/>
          <p:cNvGrpSpPr/>
          <p:nvPr/>
        </p:nvGrpSpPr>
        <p:grpSpPr>
          <a:xfrm>
            <a:off x="6480497" y="5643578"/>
            <a:ext cx="2221570" cy="1236471"/>
            <a:chOff x="6480497" y="5643578"/>
            <a:chExt cx="2221570" cy="1236471"/>
          </a:xfrm>
        </p:grpSpPr>
        <p:pic>
          <p:nvPicPr>
            <p:cNvPr id="32" name="Picture 31"/>
            <p:cNvPicPr>
              <a:picLocks noChangeAspect="1" noChangeArrowheads="1"/>
            </p:cNvPicPr>
            <p:nvPr/>
          </p:nvPicPr>
          <p:blipFill>
            <a:blip r:embed="rId2" cstate="print"/>
            <a:srcRect/>
            <a:stretch>
              <a:fillRect/>
            </a:stretch>
          </p:blipFill>
          <p:spPr bwMode="auto">
            <a:xfrm>
              <a:off x="6643702" y="5643578"/>
              <a:ext cx="1857388" cy="928694"/>
            </a:xfrm>
            <a:prstGeom prst="rect">
              <a:avLst/>
            </a:prstGeom>
            <a:noFill/>
            <a:ln w="9525">
              <a:noFill/>
              <a:miter lim="800000"/>
              <a:headEnd/>
              <a:tailEnd/>
            </a:ln>
            <a:effectLst/>
          </p:spPr>
        </p:pic>
        <p:sp>
          <p:nvSpPr>
            <p:cNvPr id="36" name="Rectangle 35"/>
            <p:cNvSpPr/>
            <p:nvPr/>
          </p:nvSpPr>
          <p:spPr>
            <a:xfrm>
              <a:off x="6480497" y="6572272"/>
              <a:ext cx="2221570" cy="307777"/>
            </a:xfrm>
            <a:prstGeom prst="rect">
              <a:avLst/>
            </a:prstGeom>
          </p:spPr>
          <p:txBody>
            <a:bodyPr wrap="none">
              <a:spAutoFit/>
            </a:bodyPr>
            <a:lstStyle/>
            <a:p>
              <a:r>
                <a:rPr lang="en-US" sz="1400" dirty="0" smtClean="0">
                  <a:solidFill>
                    <a:schemeClr val="accent2"/>
                  </a:solidFill>
                </a:rPr>
                <a:t>MOD08_D3_A2002011.tif</a:t>
              </a:r>
              <a:endParaRPr lang="th-TH" sz="1400" dirty="0">
                <a:solidFill>
                  <a:schemeClr val="accent2"/>
                </a:solidFill>
              </a:endParaRPr>
            </a:p>
          </p:txBody>
        </p:sp>
      </p:grpSp>
      <p:cxnSp>
        <p:nvCxnSpPr>
          <p:cNvPr id="29" name="Straight Arrow Connector 28"/>
          <p:cNvCxnSpPr/>
          <p:nvPr/>
        </p:nvCxnSpPr>
        <p:spPr bwMode="auto">
          <a:xfrm rot="10800000" flipV="1">
            <a:off x="6143636" y="4071942"/>
            <a:ext cx="1928826" cy="1500198"/>
          </a:xfrm>
          <a:prstGeom prst="straightConnector1">
            <a:avLst/>
          </a:prstGeom>
          <a:solidFill>
            <a:schemeClr val="accent1"/>
          </a:solidFill>
          <a:ln w="47625" cap="rnd" cmpd="sng" algn="ctr">
            <a:solidFill>
              <a:srgbClr val="FF0000"/>
            </a:solidFill>
            <a:prstDash val="solid"/>
            <a:bevel/>
            <a:headEnd type="none" w="med" len="med"/>
            <a:tailEnd type="triangle"/>
          </a:ln>
          <a:effectLst/>
        </p:spPr>
      </p:cxnSp>
      <p:cxnSp>
        <p:nvCxnSpPr>
          <p:cNvPr id="31" name="Straight Arrow Connector 30"/>
          <p:cNvCxnSpPr/>
          <p:nvPr/>
        </p:nvCxnSpPr>
        <p:spPr bwMode="auto">
          <a:xfrm rot="10800000" flipV="1">
            <a:off x="7286644" y="4429132"/>
            <a:ext cx="1428760" cy="1143008"/>
          </a:xfrm>
          <a:prstGeom prst="straightConnector1">
            <a:avLst/>
          </a:prstGeom>
          <a:solidFill>
            <a:schemeClr val="accent1"/>
          </a:solidFill>
          <a:ln w="47625" cap="rnd" cmpd="sng" algn="ctr">
            <a:solidFill>
              <a:srgbClr val="FF0000"/>
            </a:solidFill>
            <a:prstDash val="solid"/>
            <a:bevel/>
            <a:headEnd type="none" w="med" len="med"/>
            <a:tailEnd type="triangle"/>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Prototype Application</a:t>
            </a:r>
            <a:endParaRPr lang="th-TH" dirty="0" smtClean="0"/>
          </a:p>
        </p:txBody>
      </p:sp>
      <p:pic>
        <p:nvPicPr>
          <p:cNvPr id="7" name="Content Placeholder 6" descr="Screen1.jpg"/>
          <p:cNvPicPr>
            <a:picLocks noGrp="1" noChangeAspect="1"/>
          </p:cNvPicPr>
          <p:nvPr>
            <p:ph idx="1"/>
          </p:nvPr>
        </p:nvPicPr>
        <p:blipFill>
          <a:blip r:embed="rId2" cstate="print"/>
          <a:stretch>
            <a:fillRect/>
          </a:stretch>
        </p:blipFill>
        <p:spPr>
          <a:xfrm>
            <a:off x="1285852" y="1458827"/>
            <a:ext cx="6929486" cy="511344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Prototype Application</a:t>
            </a:r>
            <a:endParaRPr lang="th-TH" dirty="0" smtClean="0"/>
          </a:p>
        </p:txBody>
      </p:sp>
      <p:pic>
        <p:nvPicPr>
          <p:cNvPr id="37890" name="Picture 2"/>
          <p:cNvPicPr>
            <a:picLocks noChangeAspect="1" noChangeArrowheads="1"/>
          </p:cNvPicPr>
          <p:nvPr/>
        </p:nvPicPr>
        <p:blipFill>
          <a:blip r:embed="rId2" cstate="print"/>
          <a:srcRect l="591" t="17008" r="34843" b="23150"/>
          <a:stretch>
            <a:fillRect/>
          </a:stretch>
        </p:blipFill>
        <p:spPr bwMode="auto">
          <a:xfrm>
            <a:off x="363489" y="1428735"/>
            <a:ext cx="8494791" cy="492066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dirty="0" smtClean="0"/>
              <a:t>Introduction </a:t>
            </a:r>
            <a:endParaRPr lang="th-TH" altLang="ja-JP" dirty="0" smtClean="0"/>
          </a:p>
        </p:txBody>
      </p:sp>
      <p:sp>
        <p:nvSpPr>
          <p:cNvPr id="9219" name="Rectangle 3"/>
          <p:cNvSpPr>
            <a:spLocks noGrp="1" noChangeArrowheads="1"/>
          </p:cNvSpPr>
          <p:nvPr>
            <p:ph type="body" idx="1"/>
          </p:nvPr>
        </p:nvSpPr>
        <p:spPr>
          <a:xfrm>
            <a:off x="582640" y="1071546"/>
            <a:ext cx="7918450" cy="5038725"/>
          </a:xfrm>
        </p:spPr>
        <p:txBody>
          <a:bodyPr/>
          <a:lstStyle/>
          <a:p>
            <a:pPr eaLnBrk="1" hangingPunct="1">
              <a:lnSpc>
                <a:spcPct val="80000"/>
              </a:lnSpc>
              <a:buFontTx/>
              <a:buNone/>
              <a:defRPr/>
            </a:pPr>
            <a:endParaRPr lang="en-US" altLang="ja-JP" sz="2400" dirty="0" smtClean="0">
              <a:solidFill>
                <a:srgbClr val="0066FF"/>
              </a:solidFill>
              <a:effectLst>
                <a:outerShdw blurRad="38100" dist="38100" dir="2700000" algn="tl">
                  <a:srgbClr val="C0C0C0"/>
                </a:outerShdw>
              </a:effectLst>
            </a:endParaRPr>
          </a:p>
          <a:p>
            <a:pPr eaLnBrk="1" hangingPunct="1">
              <a:lnSpc>
                <a:spcPct val="80000"/>
              </a:lnSpc>
              <a:defRPr/>
            </a:pPr>
            <a:r>
              <a:rPr lang="en-US" altLang="ja-JP" sz="2400" dirty="0" smtClean="0"/>
              <a:t>The utilization of satellite remote sensing image</a:t>
            </a:r>
          </a:p>
          <a:p>
            <a:pPr lvl="1" eaLnBrk="1" hangingPunct="1">
              <a:lnSpc>
                <a:spcPct val="80000"/>
              </a:lnSpc>
              <a:defRPr/>
            </a:pPr>
            <a:r>
              <a:rPr lang="en-US" altLang="ja-JP" sz="2000" dirty="0" smtClean="0"/>
              <a:t>Widely applied and been recognized as powerful and effective tool </a:t>
            </a:r>
          </a:p>
          <a:p>
            <a:pPr lvl="1" eaLnBrk="1" hangingPunct="1">
              <a:lnSpc>
                <a:spcPct val="80000"/>
              </a:lnSpc>
              <a:defRPr/>
            </a:pPr>
            <a:r>
              <a:rPr lang="en-US" altLang="ja-JP" sz="2000" dirty="0" smtClean="0"/>
              <a:t>Monitoring state of the environments</a:t>
            </a:r>
          </a:p>
          <a:p>
            <a:pPr lvl="1" eaLnBrk="1" hangingPunct="1">
              <a:lnSpc>
                <a:spcPct val="80000"/>
              </a:lnSpc>
              <a:defRPr/>
            </a:pPr>
            <a:endParaRPr lang="en-US" altLang="ja-JP" sz="2400" dirty="0" smtClean="0"/>
          </a:p>
          <a:p>
            <a:pPr eaLnBrk="1" hangingPunct="1">
              <a:lnSpc>
                <a:spcPct val="80000"/>
              </a:lnSpc>
              <a:defRPr/>
            </a:pPr>
            <a:r>
              <a:rPr lang="en-US" altLang="ja-JP" sz="2400" dirty="0" smtClean="0"/>
              <a:t>Benefit of satellite RS:</a:t>
            </a:r>
          </a:p>
          <a:p>
            <a:pPr lvl="1" eaLnBrk="1" hangingPunct="1">
              <a:lnSpc>
                <a:spcPct val="80000"/>
              </a:lnSpc>
              <a:defRPr/>
            </a:pPr>
            <a:r>
              <a:rPr lang="en-US" altLang="ja-JP" sz="2000" dirty="0" smtClean="0"/>
              <a:t> </a:t>
            </a:r>
            <a:r>
              <a:rPr lang="en-US" altLang="ja-JP" sz="2000" dirty="0" smtClean="0">
                <a:solidFill>
                  <a:srgbClr val="0066FF"/>
                </a:solidFill>
              </a:rPr>
              <a:t>Cheap</a:t>
            </a:r>
            <a:r>
              <a:rPr lang="en-US" altLang="ja-JP" sz="2000" dirty="0" smtClean="0"/>
              <a:t> and </a:t>
            </a:r>
            <a:r>
              <a:rPr lang="en-US" altLang="ja-JP" sz="2000" dirty="0" smtClean="0">
                <a:solidFill>
                  <a:srgbClr val="FF3399"/>
                </a:solidFill>
              </a:rPr>
              <a:t>rapid</a:t>
            </a:r>
            <a:r>
              <a:rPr lang="en-US" altLang="ja-JP" sz="2000" dirty="0" smtClean="0"/>
              <a:t> over large geographic area</a:t>
            </a:r>
          </a:p>
          <a:p>
            <a:pPr lvl="1" eaLnBrk="1" hangingPunct="1">
              <a:lnSpc>
                <a:spcPct val="80000"/>
              </a:lnSpc>
              <a:defRPr/>
            </a:pPr>
            <a:r>
              <a:rPr lang="en-US" altLang="ja-JP" sz="2000" dirty="0" smtClean="0"/>
              <a:t> Regional coverage and broadly spectral resolution</a:t>
            </a:r>
          </a:p>
          <a:p>
            <a:pPr lvl="1" eaLnBrk="1" hangingPunct="1">
              <a:lnSpc>
                <a:spcPct val="80000"/>
              </a:lnSpc>
              <a:defRPr/>
            </a:pPr>
            <a:r>
              <a:rPr lang="en-US" altLang="ja-JP" sz="2000" dirty="0" smtClean="0"/>
              <a:t> Continuous acquisition of data</a:t>
            </a:r>
          </a:p>
          <a:p>
            <a:pPr lvl="1" eaLnBrk="1" hangingPunct="1">
              <a:lnSpc>
                <a:spcPct val="80000"/>
              </a:lnSpc>
              <a:defRPr/>
            </a:pPr>
            <a:r>
              <a:rPr lang="en-US" altLang="ja-JP" sz="2000" dirty="0" smtClean="0"/>
              <a:t> Archive of historical data</a:t>
            </a:r>
          </a:p>
          <a:p>
            <a:pPr eaLnBrk="1" hangingPunct="1">
              <a:lnSpc>
                <a:spcPct val="80000"/>
              </a:lnSpc>
              <a:defRPr/>
            </a:pPr>
            <a:endParaRPr lang="en-US" altLang="ja-JP" sz="2400" dirty="0" smtClean="0"/>
          </a:p>
          <a:p>
            <a:pPr eaLnBrk="1" hangingPunct="1">
              <a:lnSpc>
                <a:spcPct val="80000"/>
              </a:lnSpc>
              <a:defRPr/>
            </a:pPr>
            <a:r>
              <a:rPr lang="en-US" altLang="ja-JP" sz="2400" dirty="0" smtClean="0"/>
              <a:t>Limitation of satellite RS:</a:t>
            </a:r>
          </a:p>
          <a:p>
            <a:pPr lvl="1" eaLnBrk="1" hangingPunct="1">
              <a:lnSpc>
                <a:spcPct val="80000"/>
              </a:lnSpc>
              <a:defRPr/>
            </a:pPr>
            <a:r>
              <a:rPr lang="en-US" altLang="ja-JP" sz="2000" dirty="0" smtClean="0"/>
              <a:t> Not direct sample of the phenomenon.</a:t>
            </a:r>
          </a:p>
          <a:p>
            <a:pPr lvl="1" eaLnBrk="1" hangingPunct="1">
              <a:lnSpc>
                <a:spcPct val="80000"/>
              </a:lnSpc>
              <a:defRPr/>
            </a:pPr>
            <a:r>
              <a:rPr lang="en-US" altLang="ja-JP" sz="2000" dirty="0" smtClean="0"/>
              <a:t> </a:t>
            </a:r>
            <a:r>
              <a:rPr lang="en-US" altLang="ja-JP" sz="2000" dirty="0" smtClean="0">
                <a:solidFill>
                  <a:srgbClr val="0070C0"/>
                </a:solidFill>
              </a:rPr>
              <a:t>Interference</a:t>
            </a:r>
            <a:r>
              <a:rPr lang="en-US" altLang="ja-JP" sz="2000" dirty="0" smtClean="0"/>
              <a:t> of atmospheric gaseous and particles</a:t>
            </a:r>
          </a:p>
          <a:p>
            <a:pPr lvl="2" eaLnBrk="1" hangingPunct="1">
              <a:lnSpc>
                <a:spcPct val="80000"/>
              </a:lnSpc>
              <a:defRPr/>
            </a:pPr>
            <a:r>
              <a:rPr lang="en-US" altLang="ja-JP" sz="1600" dirty="0" smtClean="0">
                <a:solidFill>
                  <a:srgbClr val="FF3399"/>
                </a:solidFill>
              </a:rPr>
              <a:t>Absorbing</a:t>
            </a:r>
            <a:r>
              <a:rPr lang="en-US" altLang="ja-JP" sz="1600" dirty="0" smtClean="0"/>
              <a:t> (H</a:t>
            </a:r>
            <a:r>
              <a:rPr lang="en-US" altLang="ja-JP" sz="1600" baseline="-25000" dirty="0" smtClean="0"/>
              <a:t>2</a:t>
            </a:r>
            <a:r>
              <a:rPr lang="en-US" altLang="ja-JP" sz="1600" dirty="0" smtClean="0"/>
              <a:t>0, O</a:t>
            </a:r>
            <a:r>
              <a:rPr lang="en-US" altLang="ja-JP" sz="1600" baseline="-25000" dirty="0" smtClean="0"/>
              <a:t>3</a:t>
            </a:r>
            <a:r>
              <a:rPr lang="en-US" altLang="ja-JP" sz="1600" dirty="0" smtClean="0"/>
              <a:t> etc.) and </a:t>
            </a:r>
            <a:r>
              <a:rPr lang="en-US" altLang="ja-JP" sz="1600" dirty="0" smtClean="0">
                <a:solidFill>
                  <a:srgbClr val="0066FF"/>
                </a:solidFill>
              </a:rPr>
              <a:t>Scattering</a:t>
            </a:r>
            <a:r>
              <a:rPr lang="en-US" altLang="ja-JP" sz="1600" dirty="0" smtClean="0"/>
              <a:t> ( mainly by aerosol particles  such as dust, ash and smoke)</a:t>
            </a:r>
          </a:p>
        </p:txBody>
      </p:sp>
    </p:spTree>
  </p:cSld>
  <p:clrMapOvr>
    <a:masterClrMapping/>
  </p:clrMapOvr>
  <p:transition advTm="80735"/>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Chart Zooming</a:t>
            </a:r>
            <a:endParaRPr lang="th-TH" dirty="0" smtClean="0"/>
          </a:p>
        </p:txBody>
      </p:sp>
      <p:pic>
        <p:nvPicPr>
          <p:cNvPr id="6" name="Content Placeholder 5" descr="zoom.jpg"/>
          <p:cNvPicPr>
            <a:picLocks noGrp="1" noChangeAspect="1"/>
          </p:cNvPicPr>
          <p:nvPr>
            <p:ph idx="1"/>
          </p:nvPr>
        </p:nvPicPr>
        <p:blipFill>
          <a:blip r:embed="rId2" cstate="print"/>
          <a:stretch>
            <a:fillRect/>
          </a:stretch>
        </p:blipFill>
        <p:spPr>
          <a:xfrm>
            <a:off x="210097" y="1785926"/>
            <a:ext cx="8719621" cy="371477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Conclusion</a:t>
            </a:r>
            <a:endParaRPr lang="th-TH" dirty="0" smtClean="0"/>
          </a:p>
        </p:txBody>
      </p:sp>
      <p:sp>
        <p:nvSpPr>
          <p:cNvPr id="25603" name="Content Placeholder 2"/>
          <p:cNvSpPr>
            <a:spLocks noGrp="1"/>
          </p:cNvSpPr>
          <p:nvPr>
            <p:ph idx="1"/>
          </p:nvPr>
        </p:nvSpPr>
        <p:spPr>
          <a:xfrm>
            <a:off x="468313" y="1474806"/>
            <a:ext cx="8229600" cy="4954590"/>
          </a:xfrm>
        </p:spPr>
        <p:txBody>
          <a:bodyPr/>
          <a:lstStyle/>
          <a:p>
            <a:pPr eaLnBrk="1" hangingPunct="1">
              <a:lnSpc>
                <a:spcPct val="80000"/>
              </a:lnSpc>
              <a:defRPr/>
            </a:pPr>
            <a:r>
              <a:rPr lang="en-US" altLang="ja-JP" sz="2400" dirty="0" smtClean="0"/>
              <a:t>Comprehensive web-based GIS system framework enabled </a:t>
            </a:r>
          </a:p>
          <a:p>
            <a:pPr lvl="1" eaLnBrk="1" hangingPunct="1">
              <a:lnSpc>
                <a:spcPct val="80000"/>
              </a:lnSpc>
              <a:defRPr/>
            </a:pPr>
            <a:r>
              <a:rPr lang="en-US" altLang="ja-JP" sz="2000" dirty="0" smtClean="0"/>
              <a:t>Based on various </a:t>
            </a:r>
            <a:r>
              <a:rPr lang="en-US" altLang="ja-JP" sz="2000" dirty="0" smtClean="0">
                <a:solidFill>
                  <a:srgbClr val="0066FF"/>
                </a:solidFill>
              </a:rPr>
              <a:t>open standards of OGC</a:t>
            </a:r>
            <a:r>
              <a:rPr lang="en-US" altLang="ja-JP" sz="2000" dirty="0" smtClean="0"/>
              <a:t> specifications</a:t>
            </a:r>
          </a:p>
          <a:p>
            <a:pPr lvl="1" eaLnBrk="1" hangingPunct="1">
              <a:lnSpc>
                <a:spcPct val="80000"/>
              </a:lnSpc>
              <a:defRPr/>
            </a:pPr>
            <a:r>
              <a:rPr lang="en-US" altLang="ja-JP" sz="2000" dirty="0" smtClean="0"/>
              <a:t>Using FOSS</a:t>
            </a:r>
          </a:p>
          <a:p>
            <a:pPr lvl="2" eaLnBrk="1" hangingPunct="1">
              <a:lnSpc>
                <a:spcPct val="80000"/>
              </a:lnSpc>
              <a:defRPr/>
            </a:pPr>
            <a:r>
              <a:rPr lang="en-US" altLang="ja-JP" sz="1600" dirty="0" err="1" smtClean="0"/>
              <a:t>Mapserver</a:t>
            </a:r>
            <a:r>
              <a:rPr lang="en-US" altLang="ja-JP" sz="1600" dirty="0" smtClean="0"/>
              <a:t>, 52North SOS, </a:t>
            </a:r>
            <a:r>
              <a:rPr lang="en-US" altLang="ja-JP" sz="1600" dirty="0" err="1" smtClean="0"/>
              <a:t>PyWPS</a:t>
            </a:r>
            <a:endParaRPr lang="en-US" altLang="ja-JP" sz="1600" dirty="0" smtClean="0"/>
          </a:p>
          <a:p>
            <a:pPr lvl="2" eaLnBrk="1" hangingPunct="1">
              <a:lnSpc>
                <a:spcPct val="80000"/>
              </a:lnSpc>
              <a:defRPr/>
            </a:pPr>
            <a:r>
              <a:rPr lang="en-US" altLang="ja-JP" sz="1600" dirty="0" err="1" smtClean="0"/>
              <a:t>OpenLayers</a:t>
            </a:r>
            <a:r>
              <a:rPr lang="en-US" altLang="ja-JP" sz="1600" dirty="0" smtClean="0"/>
              <a:t>, </a:t>
            </a:r>
            <a:r>
              <a:rPr lang="en-US" altLang="ja-JP" sz="1600" dirty="0" err="1" smtClean="0"/>
              <a:t>jQuery</a:t>
            </a:r>
            <a:r>
              <a:rPr lang="en-US" altLang="ja-JP" sz="1600" dirty="0" smtClean="0"/>
              <a:t>, </a:t>
            </a:r>
          </a:p>
          <a:p>
            <a:pPr eaLnBrk="1" hangingPunct="1">
              <a:lnSpc>
                <a:spcPct val="80000"/>
              </a:lnSpc>
              <a:defRPr/>
            </a:pPr>
            <a:endParaRPr lang="en-US" altLang="ja-JP" sz="2400" dirty="0" smtClean="0"/>
          </a:p>
          <a:p>
            <a:pPr eaLnBrk="1" hangingPunct="1">
              <a:lnSpc>
                <a:spcPct val="80000"/>
              </a:lnSpc>
              <a:defRPr/>
            </a:pPr>
            <a:r>
              <a:rPr lang="en-US" altLang="ja-JP" sz="2400" dirty="0" smtClean="0"/>
              <a:t>Assimilation of sensor observation data and satellite image</a:t>
            </a:r>
          </a:p>
          <a:p>
            <a:pPr lvl="1" eaLnBrk="1" hangingPunct="1">
              <a:lnSpc>
                <a:spcPct val="80000"/>
              </a:lnSpc>
              <a:defRPr/>
            </a:pPr>
            <a:r>
              <a:rPr lang="en-US" altLang="ja-JP" sz="2000" dirty="0" smtClean="0"/>
              <a:t>Wider area, More accuracy, Reasonable cost</a:t>
            </a:r>
          </a:p>
          <a:p>
            <a:pPr eaLnBrk="1" hangingPunct="1">
              <a:lnSpc>
                <a:spcPct val="80000"/>
              </a:lnSpc>
              <a:defRPr/>
            </a:pPr>
            <a:endParaRPr lang="en-US" altLang="ja-JP" sz="2400" dirty="0" smtClean="0"/>
          </a:p>
          <a:p>
            <a:pPr eaLnBrk="1" hangingPunct="1">
              <a:lnSpc>
                <a:spcPct val="80000"/>
              </a:lnSpc>
              <a:defRPr/>
            </a:pPr>
            <a:r>
              <a:rPr lang="en-US" altLang="ja-JP" sz="2400" dirty="0" smtClean="0"/>
              <a:t>Validation of aerosol properties from Satellite estimation with ground based sites</a:t>
            </a:r>
          </a:p>
          <a:p>
            <a:pPr lvl="1" eaLnBrk="1" hangingPunct="1">
              <a:lnSpc>
                <a:spcPct val="80000"/>
              </a:lnSpc>
              <a:defRPr/>
            </a:pPr>
            <a:r>
              <a:rPr lang="en-US" altLang="ja-JP" sz="2000" dirty="0" smtClean="0"/>
              <a:t>Improve the following product which relied on satellite image “surface reflectance”</a:t>
            </a:r>
          </a:p>
          <a:p>
            <a:pPr eaLnBrk="1" hangingPunct="1"/>
            <a:endParaRPr lang="th-TH"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Future Development</a:t>
            </a:r>
            <a:endParaRPr lang="th-TH" dirty="0" smtClean="0"/>
          </a:p>
        </p:txBody>
      </p:sp>
      <p:sp>
        <p:nvSpPr>
          <p:cNvPr id="27651" name="Content Placeholder 2"/>
          <p:cNvSpPr>
            <a:spLocks noGrp="1"/>
          </p:cNvSpPr>
          <p:nvPr>
            <p:ph idx="1"/>
          </p:nvPr>
        </p:nvSpPr>
        <p:spPr>
          <a:xfrm>
            <a:off x="468313" y="1416056"/>
            <a:ext cx="8229600" cy="4870464"/>
          </a:xfrm>
        </p:spPr>
        <p:txBody>
          <a:bodyPr/>
          <a:lstStyle/>
          <a:p>
            <a:pPr eaLnBrk="1" hangingPunct="1"/>
            <a:r>
              <a:rPr lang="en-US" sz="2000" dirty="0" smtClean="0"/>
              <a:t>Increase atmospheric observation network</a:t>
            </a:r>
          </a:p>
          <a:p>
            <a:pPr lvl="1" eaLnBrk="1" hangingPunct="1"/>
            <a:r>
              <a:rPr lang="en-US" sz="1800" dirty="0" smtClean="0"/>
              <a:t>SKYNET, AERONET</a:t>
            </a:r>
          </a:p>
          <a:p>
            <a:pPr eaLnBrk="1" hangingPunct="1"/>
            <a:r>
              <a:rPr lang="en-US" sz="2000" dirty="0" smtClean="0"/>
              <a:t>Improving performance</a:t>
            </a:r>
          </a:p>
          <a:p>
            <a:pPr lvl="1" eaLnBrk="1" hangingPunct="1"/>
            <a:r>
              <a:rPr lang="en-US" sz="1800" dirty="0" smtClean="0"/>
              <a:t>Distributing ground site data source</a:t>
            </a:r>
          </a:p>
          <a:p>
            <a:pPr lvl="2" eaLnBrk="1" hangingPunct="1"/>
            <a:r>
              <a:rPr lang="en-US" sz="1400" dirty="0" smtClean="0"/>
              <a:t>More than two million records for two station and four years</a:t>
            </a:r>
          </a:p>
          <a:p>
            <a:pPr lvl="1" eaLnBrk="1" hangingPunct="1"/>
            <a:r>
              <a:rPr lang="en-US" sz="1800" dirty="0" smtClean="0"/>
              <a:t>WMS-T full supported with </a:t>
            </a:r>
            <a:r>
              <a:rPr lang="en-US" sz="1800" dirty="0" err="1" smtClean="0"/>
              <a:t>Mapserver</a:t>
            </a:r>
            <a:endParaRPr lang="en-US" sz="1800" dirty="0" smtClean="0"/>
          </a:p>
          <a:p>
            <a:pPr lvl="1" eaLnBrk="1" hangingPunct="1"/>
            <a:r>
              <a:rPr lang="en-US" sz="1800" dirty="0" smtClean="0"/>
              <a:t>MOD03 overpass time to MOD08 Global dataset</a:t>
            </a:r>
          </a:p>
          <a:p>
            <a:pPr lvl="2" eaLnBrk="1" hangingPunct="1"/>
            <a:r>
              <a:rPr lang="en-US" sz="1400" dirty="0" smtClean="0"/>
              <a:t>Possible to error 5 minutes observation request</a:t>
            </a:r>
          </a:p>
          <a:p>
            <a:pPr eaLnBrk="1" hangingPunct="1"/>
            <a:r>
              <a:rPr lang="en-US" sz="2000" dirty="0" smtClean="0"/>
              <a:t>Satellite image </a:t>
            </a:r>
            <a:r>
              <a:rPr lang="en-US" sz="2000" dirty="0" smtClean="0">
                <a:solidFill>
                  <a:srgbClr val="FF3399"/>
                </a:solidFill>
              </a:rPr>
              <a:t>product</a:t>
            </a:r>
            <a:r>
              <a:rPr lang="en-US" sz="2000" dirty="0" smtClean="0"/>
              <a:t> validation</a:t>
            </a:r>
          </a:p>
          <a:p>
            <a:pPr lvl="1" eaLnBrk="1" hangingPunct="1"/>
            <a:r>
              <a:rPr lang="en-US" sz="1800" dirty="0" smtClean="0"/>
              <a:t>GLEON (Global </a:t>
            </a:r>
            <a:r>
              <a:rPr lang="en-US" sz="1800" i="1" dirty="0" smtClean="0"/>
              <a:t>Lake</a:t>
            </a:r>
            <a:r>
              <a:rPr lang="en-US" sz="1800" dirty="0" smtClean="0"/>
              <a:t> Ecological Observatory Network)</a:t>
            </a:r>
          </a:p>
          <a:p>
            <a:pPr lvl="2" eaLnBrk="1" hangingPunct="1"/>
            <a:r>
              <a:rPr lang="en-US" sz="1600" dirty="0" smtClean="0"/>
              <a:t>Lake monitoring : SST, Chl. A : </a:t>
            </a:r>
            <a:r>
              <a:rPr lang="en-US" sz="1400" dirty="0" smtClean="0"/>
              <a:t>MODIS Ocean product</a:t>
            </a:r>
          </a:p>
          <a:p>
            <a:pPr lvl="1" eaLnBrk="1" hangingPunct="1"/>
            <a:r>
              <a:rPr lang="en-US" sz="1800" dirty="0" smtClean="0"/>
              <a:t>CO2 Flux monitoring : </a:t>
            </a:r>
            <a:r>
              <a:rPr lang="en-US" sz="1800" dirty="0" err="1" smtClean="0"/>
              <a:t>Asiaflux</a:t>
            </a:r>
            <a:r>
              <a:rPr lang="en-US" sz="1800" dirty="0" smtClean="0"/>
              <a:t> / </a:t>
            </a:r>
            <a:r>
              <a:rPr lang="en-US" sz="1800" dirty="0" err="1" smtClean="0"/>
              <a:t>Japanflux</a:t>
            </a:r>
            <a:endParaRPr lang="en-US" sz="1800" dirty="0" smtClean="0"/>
          </a:p>
          <a:p>
            <a:pPr eaLnBrk="1" hangingPunct="1"/>
            <a:r>
              <a:rPr lang="en-US" sz="2000" dirty="0" smtClean="0"/>
              <a:t>Water Column Correction</a:t>
            </a:r>
          </a:p>
          <a:p>
            <a:pPr lvl="1" eaLnBrk="1" hangingPunct="1"/>
            <a:r>
              <a:rPr lang="en-US" sz="1800" dirty="0" smtClean="0"/>
              <a:t>CREON (Coral Reef Environmental Observatory Network)</a:t>
            </a:r>
            <a:endParaRPr lang="en-US" sz="1600" dirty="0" smtClean="0"/>
          </a:p>
          <a:p>
            <a:pPr eaLnBrk="1" hangingPunct="1"/>
            <a:r>
              <a:rPr lang="en-US" sz="2000" dirty="0" smtClean="0"/>
              <a:t>Validation with higher satellite image resolution</a:t>
            </a:r>
          </a:p>
          <a:p>
            <a:pPr lvl="1" eaLnBrk="1" hangingPunct="1"/>
            <a:r>
              <a:rPr lang="en-US" sz="1800" dirty="0" smtClean="0"/>
              <a:t>ASTER, FORMOSAT-2</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endParaRPr lang="ja-JP" altLang="en-US" smtClean="0"/>
          </a:p>
        </p:txBody>
      </p:sp>
      <p:pic>
        <p:nvPicPr>
          <p:cNvPr id="39937" name="Picture 1" descr="http://www.geogreeting4.com/thumbnails/t.JPG"/>
          <p:cNvPicPr>
            <a:picLocks noChangeAspect="1" noChangeArrowheads="1"/>
          </p:cNvPicPr>
          <p:nvPr/>
        </p:nvPicPr>
        <p:blipFill>
          <a:blip r:embed="rId3" cstate="print"/>
          <a:srcRect/>
          <a:stretch>
            <a:fillRect/>
          </a:stretch>
        </p:blipFill>
        <p:spPr bwMode="auto">
          <a:xfrm>
            <a:off x="1357290" y="2928934"/>
            <a:ext cx="647813" cy="1357322"/>
          </a:xfrm>
          <a:prstGeom prst="rect">
            <a:avLst/>
          </a:prstGeom>
          <a:noFill/>
        </p:spPr>
      </p:pic>
      <p:pic>
        <p:nvPicPr>
          <p:cNvPr id="39938" name="Picture 2" descr="http://www.geogreeting4.com/thumbnails/h.JPG"/>
          <p:cNvPicPr>
            <a:picLocks noChangeAspect="1" noChangeArrowheads="1"/>
          </p:cNvPicPr>
          <p:nvPr/>
        </p:nvPicPr>
        <p:blipFill>
          <a:blip r:embed="rId4" cstate="print"/>
          <a:srcRect/>
          <a:stretch>
            <a:fillRect/>
          </a:stretch>
        </p:blipFill>
        <p:spPr bwMode="auto">
          <a:xfrm>
            <a:off x="2143108" y="2928934"/>
            <a:ext cx="786630" cy="1357322"/>
          </a:xfrm>
          <a:prstGeom prst="rect">
            <a:avLst/>
          </a:prstGeom>
          <a:noFill/>
        </p:spPr>
      </p:pic>
      <p:pic>
        <p:nvPicPr>
          <p:cNvPr id="39939" name="Picture 3" descr="http://www.geogreeting4.com/thumbnails/a.JPG"/>
          <p:cNvPicPr>
            <a:picLocks noChangeAspect="1" noChangeArrowheads="1"/>
          </p:cNvPicPr>
          <p:nvPr/>
        </p:nvPicPr>
        <p:blipFill>
          <a:blip r:embed="rId5" cstate="print"/>
          <a:srcRect/>
          <a:stretch>
            <a:fillRect/>
          </a:stretch>
        </p:blipFill>
        <p:spPr bwMode="auto">
          <a:xfrm>
            <a:off x="3000364" y="2928934"/>
            <a:ext cx="740357" cy="1357322"/>
          </a:xfrm>
          <a:prstGeom prst="rect">
            <a:avLst/>
          </a:prstGeom>
          <a:noFill/>
        </p:spPr>
      </p:pic>
      <p:pic>
        <p:nvPicPr>
          <p:cNvPr id="39940" name="Picture 4" descr="http://www.geogreeting4.com/thumbnails/n_new.JPG"/>
          <p:cNvPicPr>
            <a:picLocks noChangeAspect="1" noChangeArrowheads="1"/>
          </p:cNvPicPr>
          <p:nvPr/>
        </p:nvPicPr>
        <p:blipFill>
          <a:blip r:embed="rId6" cstate="print"/>
          <a:srcRect/>
          <a:stretch>
            <a:fillRect/>
          </a:stretch>
        </p:blipFill>
        <p:spPr bwMode="auto">
          <a:xfrm>
            <a:off x="3841384" y="2928934"/>
            <a:ext cx="802054" cy="1357322"/>
          </a:xfrm>
          <a:prstGeom prst="rect">
            <a:avLst/>
          </a:prstGeom>
          <a:noFill/>
        </p:spPr>
      </p:pic>
      <p:pic>
        <p:nvPicPr>
          <p:cNvPr id="39941" name="Picture 5" descr="http://www.geogreeting4.com/thumbnails/k.JPG"/>
          <p:cNvPicPr>
            <a:picLocks noChangeAspect="1" noChangeArrowheads="1"/>
          </p:cNvPicPr>
          <p:nvPr/>
        </p:nvPicPr>
        <p:blipFill>
          <a:blip r:embed="rId7" cstate="print"/>
          <a:srcRect/>
          <a:stretch>
            <a:fillRect/>
          </a:stretch>
        </p:blipFill>
        <p:spPr bwMode="auto">
          <a:xfrm>
            <a:off x="4779820" y="2928934"/>
            <a:ext cx="863750" cy="1357322"/>
          </a:xfrm>
          <a:prstGeom prst="rect">
            <a:avLst/>
          </a:prstGeom>
          <a:noFill/>
        </p:spPr>
      </p:pic>
      <p:pic>
        <p:nvPicPr>
          <p:cNvPr id="39942" name="Picture 6" descr="http://www.geogreeting4.com/thumbnails/blank.gif"/>
          <p:cNvPicPr>
            <a:picLocks noChangeAspect="1" noChangeArrowheads="1"/>
          </p:cNvPicPr>
          <p:nvPr/>
        </p:nvPicPr>
        <p:blipFill>
          <a:blip r:embed="rId8" cstate="print"/>
          <a:srcRect/>
          <a:stretch>
            <a:fillRect/>
          </a:stretch>
        </p:blipFill>
        <p:spPr bwMode="auto">
          <a:xfrm>
            <a:off x="3428991" y="2928934"/>
            <a:ext cx="462723" cy="1357322"/>
          </a:xfrm>
          <a:prstGeom prst="rect">
            <a:avLst/>
          </a:prstGeom>
          <a:noFill/>
        </p:spPr>
      </p:pic>
      <p:pic>
        <p:nvPicPr>
          <p:cNvPr id="39943" name="Picture 7" descr="http://www.geogreeting4.com/thumbnails/y.JPG"/>
          <p:cNvPicPr>
            <a:picLocks noChangeAspect="1" noChangeArrowheads="1"/>
          </p:cNvPicPr>
          <p:nvPr/>
        </p:nvPicPr>
        <p:blipFill>
          <a:blip r:embed="rId9" cstate="print"/>
          <a:srcRect/>
          <a:stretch>
            <a:fillRect/>
          </a:stretch>
        </p:blipFill>
        <p:spPr bwMode="auto">
          <a:xfrm>
            <a:off x="5286380" y="4572008"/>
            <a:ext cx="987143" cy="1357322"/>
          </a:xfrm>
          <a:prstGeom prst="rect">
            <a:avLst/>
          </a:prstGeom>
          <a:noFill/>
        </p:spPr>
      </p:pic>
      <p:pic>
        <p:nvPicPr>
          <p:cNvPr id="39944" name="Picture 8" descr="http://www.geogreeting4.com/thumbnails/o.JPG"/>
          <p:cNvPicPr>
            <a:picLocks noChangeAspect="1" noChangeArrowheads="1"/>
          </p:cNvPicPr>
          <p:nvPr/>
        </p:nvPicPr>
        <p:blipFill>
          <a:blip r:embed="rId10" cstate="print"/>
          <a:srcRect/>
          <a:stretch>
            <a:fillRect/>
          </a:stretch>
        </p:blipFill>
        <p:spPr bwMode="auto">
          <a:xfrm>
            <a:off x="6392045" y="4572008"/>
            <a:ext cx="894599" cy="1357322"/>
          </a:xfrm>
          <a:prstGeom prst="rect">
            <a:avLst/>
          </a:prstGeom>
          <a:noFill/>
        </p:spPr>
      </p:pic>
      <p:pic>
        <p:nvPicPr>
          <p:cNvPr id="39945" name="Picture 9" descr="http://www.geogreeting4.com/thumbnails/u_newb.JPG"/>
          <p:cNvPicPr>
            <a:picLocks noChangeAspect="1" noChangeArrowheads="1"/>
          </p:cNvPicPr>
          <p:nvPr/>
        </p:nvPicPr>
        <p:blipFill>
          <a:blip r:embed="rId11" cstate="print"/>
          <a:srcRect/>
          <a:stretch>
            <a:fillRect/>
          </a:stretch>
        </p:blipFill>
        <p:spPr bwMode="auto">
          <a:xfrm>
            <a:off x="7429520" y="4572008"/>
            <a:ext cx="802054" cy="1357322"/>
          </a:xfrm>
          <a:prstGeom prst="rect">
            <a:avLst/>
          </a:prstGeom>
          <a:noFill/>
        </p:spPr>
      </p:pic>
    </p:spTree>
  </p:cSld>
  <p:clrMapOvr>
    <a:masterClrMapping/>
  </p:clrMapOvr>
  <p:transition advTm="921"/>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71414"/>
            <a:ext cx="7812088" cy="954087"/>
          </a:xfrm>
        </p:spPr>
        <p:txBody>
          <a:bodyPr/>
          <a:lstStyle/>
          <a:p>
            <a:pPr eaLnBrk="1" hangingPunct="1"/>
            <a:r>
              <a:rPr lang="en-US" sz="3200" dirty="0" smtClean="0"/>
              <a:t>Surface reflectance and </a:t>
            </a:r>
            <a:br>
              <a:rPr lang="en-US" sz="3200" dirty="0" smtClean="0"/>
            </a:br>
            <a:r>
              <a:rPr lang="en-US" sz="3200" dirty="0" smtClean="0"/>
              <a:t>Top of the atmosphere</a:t>
            </a:r>
          </a:p>
        </p:txBody>
      </p:sp>
      <p:pic>
        <p:nvPicPr>
          <p:cNvPr id="12291" name="Picture 2"/>
          <p:cNvPicPr>
            <a:picLocks noChangeAspect="1" noChangeArrowheads="1"/>
          </p:cNvPicPr>
          <p:nvPr/>
        </p:nvPicPr>
        <p:blipFill>
          <a:blip r:embed="rId3" cstate="print"/>
          <a:srcRect/>
          <a:stretch>
            <a:fillRect/>
          </a:stretch>
        </p:blipFill>
        <p:spPr bwMode="auto">
          <a:xfrm>
            <a:off x="5357813" y="4119563"/>
            <a:ext cx="2381250" cy="2438400"/>
          </a:xfrm>
          <a:prstGeom prst="rect">
            <a:avLst/>
          </a:prstGeom>
          <a:noFill/>
          <a:ln w="9525">
            <a:noFill/>
            <a:miter lim="800000"/>
            <a:headEnd/>
            <a:tailEnd/>
          </a:ln>
        </p:spPr>
      </p:pic>
      <p:pic>
        <p:nvPicPr>
          <p:cNvPr id="12292" name="Picture 3"/>
          <p:cNvPicPr>
            <a:picLocks noChangeAspect="1" noChangeArrowheads="1"/>
          </p:cNvPicPr>
          <p:nvPr/>
        </p:nvPicPr>
        <p:blipFill>
          <a:blip r:embed="rId4" cstate="print"/>
          <a:srcRect/>
          <a:stretch>
            <a:fillRect/>
          </a:stretch>
        </p:blipFill>
        <p:spPr bwMode="auto">
          <a:xfrm>
            <a:off x="1143000" y="4119563"/>
            <a:ext cx="2371725" cy="2438400"/>
          </a:xfrm>
          <a:prstGeom prst="rect">
            <a:avLst/>
          </a:prstGeom>
          <a:noFill/>
          <a:ln w="9525">
            <a:noFill/>
            <a:miter lim="800000"/>
            <a:headEnd/>
            <a:tailEnd/>
          </a:ln>
        </p:spPr>
      </p:pic>
      <p:pic>
        <p:nvPicPr>
          <p:cNvPr id="12293" name="Picture 4"/>
          <p:cNvPicPr>
            <a:picLocks noChangeAspect="1" noChangeArrowheads="1"/>
          </p:cNvPicPr>
          <p:nvPr/>
        </p:nvPicPr>
        <p:blipFill>
          <a:blip r:embed="rId5" cstate="print"/>
          <a:srcRect/>
          <a:stretch>
            <a:fillRect/>
          </a:stretch>
        </p:blipFill>
        <p:spPr bwMode="auto">
          <a:xfrm>
            <a:off x="1143000" y="1404938"/>
            <a:ext cx="2428875" cy="2486025"/>
          </a:xfrm>
          <a:prstGeom prst="rect">
            <a:avLst/>
          </a:prstGeom>
          <a:noFill/>
          <a:ln w="9525">
            <a:noFill/>
            <a:miter lim="800000"/>
            <a:headEnd/>
            <a:tailEnd/>
          </a:ln>
        </p:spPr>
      </p:pic>
      <p:pic>
        <p:nvPicPr>
          <p:cNvPr id="12294" name="Picture 5"/>
          <p:cNvPicPr>
            <a:picLocks noChangeAspect="1" noChangeArrowheads="1"/>
          </p:cNvPicPr>
          <p:nvPr/>
        </p:nvPicPr>
        <p:blipFill>
          <a:blip r:embed="rId6" cstate="print"/>
          <a:srcRect/>
          <a:stretch>
            <a:fillRect/>
          </a:stretch>
        </p:blipFill>
        <p:spPr bwMode="auto">
          <a:xfrm>
            <a:off x="5357813" y="1428750"/>
            <a:ext cx="2428875" cy="2476500"/>
          </a:xfrm>
          <a:prstGeom prst="rect">
            <a:avLst/>
          </a:prstGeom>
          <a:noFill/>
          <a:ln w="9525">
            <a:noFill/>
            <a:miter lim="800000"/>
            <a:headEnd/>
            <a:tailEnd/>
          </a:ln>
        </p:spPr>
      </p:pic>
      <p:sp>
        <p:nvSpPr>
          <p:cNvPr id="12295" name="Rectangle 8"/>
          <p:cNvSpPr>
            <a:spLocks noChangeArrowheads="1"/>
          </p:cNvSpPr>
          <p:nvPr/>
        </p:nvSpPr>
        <p:spPr bwMode="auto">
          <a:xfrm>
            <a:off x="1143000" y="6572250"/>
            <a:ext cx="9572625" cy="338138"/>
          </a:xfrm>
          <a:prstGeom prst="rect">
            <a:avLst/>
          </a:prstGeom>
          <a:noFill/>
          <a:ln w="9525">
            <a:noFill/>
            <a:miter lim="800000"/>
            <a:headEnd/>
            <a:tailEnd/>
          </a:ln>
        </p:spPr>
        <p:txBody>
          <a:bodyPr>
            <a:spAutoFit/>
          </a:bodyPr>
          <a:lstStyle/>
          <a:p>
            <a:r>
              <a:rPr lang="en-US" sz="1600"/>
              <a:t>Image from: http://www.profc.udec.cl/~gabriel/tutoriales/rsnote/cp9/cp9-2.htm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60" y="188913"/>
            <a:ext cx="7858148" cy="954087"/>
          </a:xfrm>
        </p:spPr>
        <p:txBody>
          <a:bodyPr/>
          <a:lstStyle/>
          <a:p>
            <a:pPr eaLnBrk="1" hangingPunct="1"/>
            <a:r>
              <a:rPr lang="en-US" sz="4000" dirty="0" smtClean="0"/>
              <a:t>Cal/Val for satellite products</a:t>
            </a:r>
            <a:endParaRPr lang="th-TH" altLang="ja-JP" sz="4000" dirty="0" smtClean="0"/>
          </a:p>
        </p:txBody>
      </p:sp>
      <p:sp>
        <p:nvSpPr>
          <p:cNvPr id="7171" name="Content Placeholder 2"/>
          <p:cNvSpPr>
            <a:spLocks noGrp="1"/>
          </p:cNvSpPr>
          <p:nvPr>
            <p:ph idx="1"/>
          </p:nvPr>
        </p:nvSpPr>
        <p:spPr>
          <a:xfrm>
            <a:off x="500063" y="1428750"/>
            <a:ext cx="8229600" cy="4525963"/>
          </a:xfrm>
        </p:spPr>
        <p:txBody>
          <a:bodyPr/>
          <a:lstStyle/>
          <a:p>
            <a:r>
              <a:rPr lang="th-TH" altLang="ja-JP" sz="2400" dirty="0" smtClean="0"/>
              <a:t>Surface reflectance is basic product for higher level products (land use, land cover, biomass, etc …) </a:t>
            </a:r>
            <a:endParaRPr lang="en-US" sz="2400" dirty="0" smtClean="0"/>
          </a:p>
          <a:p>
            <a:pPr lvl="1"/>
            <a:r>
              <a:rPr lang="en-US" sz="2000" dirty="0" smtClean="0"/>
              <a:t>Need to convert the “top of the atmosphere” signal to the “surface reflectance”.</a:t>
            </a:r>
          </a:p>
          <a:p>
            <a:pPr lvl="1"/>
            <a:r>
              <a:rPr lang="en-US" sz="2000" dirty="0" smtClean="0"/>
              <a:t>Estimating the surface spectral reflectance as it would have been measured at ground level</a:t>
            </a:r>
          </a:p>
          <a:p>
            <a:pPr lvl="1"/>
            <a:r>
              <a:rPr lang="en-US" sz="2000" dirty="0" smtClean="0"/>
              <a:t>Use </a:t>
            </a:r>
            <a:r>
              <a:rPr lang="en-US" sz="2000" dirty="0" err="1" smtClean="0"/>
              <a:t>Radiative</a:t>
            </a:r>
            <a:r>
              <a:rPr lang="en-US" sz="2000" dirty="0" smtClean="0"/>
              <a:t> Transfer Model (6S, MODTRAN, etc …)</a:t>
            </a:r>
            <a:r>
              <a:rPr lang="th-TH" altLang="ja-JP" sz="2000" dirty="0" smtClean="0"/>
              <a:t> </a:t>
            </a:r>
          </a:p>
          <a:p>
            <a:pPr lvl="1"/>
            <a:r>
              <a:rPr lang="en-US" altLang="ja-JP" sz="2000" dirty="0" smtClean="0"/>
              <a:t>Need </a:t>
            </a:r>
            <a:r>
              <a:rPr lang="th-TH" altLang="ja-JP" sz="2000" dirty="0" smtClean="0"/>
              <a:t>atmospheric parameters (satellite-based and/or ground-based)</a:t>
            </a:r>
          </a:p>
          <a:p>
            <a:pPr lvl="1"/>
            <a:r>
              <a:rPr lang="th-TH" altLang="ja-JP" sz="2000" dirty="0" smtClean="0"/>
              <a:t>Especially, aerosol over land </a:t>
            </a:r>
            <a:r>
              <a:rPr lang="en-US" altLang="ja-JP" sz="2000" dirty="0" smtClean="0"/>
              <a:t>is complicated by the higher variability and spatial heterogeneity</a:t>
            </a:r>
            <a:endParaRPr lang="en-US" sz="2000" dirty="0" smtClean="0"/>
          </a:p>
          <a:p>
            <a:pPr lvl="1"/>
            <a:r>
              <a:rPr lang="en-US" sz="2000" dirty="0" smtClean="0"/>
              <a:t>Need to calibrate/validate for surface reflectance and atmospheric parameters</a:t>
            </a:r>
          </a:p>
          <a:p>
            <a:r>
              <a:rPr lang="en-US" sz="2400" dirty="0" smtClean="0"/>
              <a:t>Focused on aerosol parameters in this research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0188" y="188913"/>
            <a:ext cx="7642225" cy="954087"/>
          </a:xfrm>
        </p:spPr>
        <p:txBody>
          <a:bodyPr/>
          <a:lstStyle/>
          <a:p>
            <a:pPr eaLnBrk="1" hangingPunct="1">
              <a:defRPr/>
            </a:pPr>
            <a:r>
              <a:rPr lang="en-US" dirty="0" smtClean="0"/>
              <a:t>MODIS </a:t>
            </a:r>
            <a:r>
              <a:rPr lang="en-US" sz="1800" dirty="0" smtClean="0"/>
              <a:t>(</a:t>
            </a:r>
            <a:r>
              <a:rPr lang="en-US" sz="1800" dirty="0" err="1" smtClean="0"/>
              <a:t>MODerate</a:t>
            </a:r>
            <a:r>
              <a:rPr lang="en-US" sz="1800" dirty="0" smtClean="0"/>
              <a:t>-resolution Imaging </a:t>
            </a:r>
            <a:r>
              <a:rPr lang="en-US" sz="1800" dirty="0" err="1" smtClean="0"/>
              <a:t>Spectroradiometer</a:t>
            </a:r>
            <a:r>
              <a:rPr lang="en-US" sz="1800" dirty="0" smtClean="0"/>
              <a:t>)</a:t>
            </a:r>
            <a:r>
              <a:rPr lang="en-US" dirty="0" smtClean="0"/>
              <a:t> </a:t>
            </a:r>
            <a:endParaRPr lang="th-TH" dirty="0" smtClean="0"/>
          </a:p>
        </p:txBody>
      </p:sp>
      <p:sp>
        <p:nvSpPr>
          <p:cNvPr id="14339" name="Content Placeholder 2"/>
          <p:cNvSpPr>
            <a:spLocks noGrp="1"/>
          </p:cNvSpPr>
          <p:nvPr>
            <p:ph idx="1"/>
          </p:nvPr>
        </p:nvSpPr>
        <p:spPr>
          <a:xfrm>
            <a:off x="428625" y="1428750"/>
            <a:ext cx="8229600" cy="4525963"/>
          </a:xfrm>
        </p:spPr>
        <p:txBody>
          <a:bodyPr/>
          <a:lstStyle/>
          <a:p>
            <a:pPr eaLnBrk="1" hangingPunct="1">
              <a:defRPr/>
            </a:pPr>
            <a:r>
              <a:rPr lang="en-US" sz="2400" dirty="0" smtClean="0"/>
              <a:t>Capable of viewing the entire globe daily at moderate resolutions</a:t>
            </a:r>
          </a:p>
          <a:p>
            <a:pPr lvl="1" eaLnBrk="1" hangingPunct="1">
              <a:defRPr/>
            </a:pPr>
            <a:r>
              <a:rPr lang="en-US" sz="2000" dirty="0" smtClean="0"/>
              <a:t>Ranging from 250 meters to 1 kilometer pixels.</a:t>
            </a:r>
          </a:p>
          <a:p>
            <a:pPr lvl="1" eaLnBrk="1" hangingPunct="1">
              <a:defRPr/>
            </a:pPr>
            <a:r>
              <a:rPr lang="en-US" sz="2000" dirty="0" smtClean="0"/>
              <a:t>36 spectral bands ranging in wavelength from 0.4 µm to 14.4 µm</a:t>
            </a:r>
          </a:p>
          <a:p>
            <a:pPr lvl="1" eaLnBrk="1" hangingPunct="1">
              <a:defRPr/>
            </a:pPr>
            <a:r>
              <a:rPr lang="en-US" sz="2000" dirty="0" smtClean="0"/>
              <a:t>Land, Cloud, </a:t>
            </a:r>
            <a:r>
              <a:rPr lang="en-US" sz="2000" dirty="0" smtClean="0">
                <a:solidFill>
                  <a:srgbClr val="0066FF"/>
                </a:solidFill>
              </a:rPr>
              <a:t>Aerosol properties</a:t>
            </a:r>
            <a:r>
              <a:rPr lang="en-US" sz="2000" dirty="0" smtClean="0"/>
              <a:t>, Atmosphere, Ocean color etc.</a:t>
            </a:r>
          </a:p>
          <a:p>
            <a:pPr marL="342900" lvl="1" indent="-342900" eaLnBrk="1" hangingPunct="1">
              <a:buFontTx/>
              <a:buChar char="•"/>
              <a:defRPr/>
            </a:pPr>
            <a:r>
              <a:rPr lang="en-US" sz="2400" dirty="0" smtClean="0"/>
              <a:t>Various products generated for earth observation purpose</a:t>
            </a:r>
          </a:p>
          <a:p>
            <a:pPr marL="742950" lvl="2" indent="-342900" eaLnBrk="1" hangingPunct="1">
              <a:defRPr/>
            </a:pPr>
            <a:r>
              <a:rPr lang="en-US" sz="2000" dirty="0" smtClean="0"/>
              <a:t>Vegetation indices, leaf area index, sea surface temperature.</a:t>
            </a:r>
          </a:p>
          <a:p>
            <a:pPr marL="342900" lvl="1" indent="-342900" eaLnBrk="1" hangingPunct="1">
              <a:buFontTx/>
              <a:buChar char="•"/>
              <a:defRPr/>
            </a:pPr>
            <a:r>
              <a:rPr lang="en-US" sz="2400" dirty="0" smtClean="0"/>
              <a:t>6S is a basic code for MODIS atmospheric correction algorithm.</a:t>
            </a:r>
          </a:p>
          <a:p>
            <a:pPr lvl="1" eaLnBrk="1" hangingPunct="1">
              <a:defRPr/>
            </a:pPr>
            <a:r>
              <a:rPr lang="en-US" sz="2000" dirty="0" smtClean="0"/>
              <a:t>Gaseous condition - &gt; MOD05 and MOD07</a:t>
            </a:r>
          </a:p>
          <a:p>
            <a:pPr lvl="1" eaLnBrk="1" hangingPunct="1">
              <a:defRPr/>
            </a:pPr>
            <a:r>
              <a:rPr lang="en-US" sz="2000" dirty="0" smtClean="0"/>
              <a:t>Cloud mask -&gt; MOD35</a:t>
            </a:r>
          </a:p>
          <a:p>
            <a:pPr lvl="1" eaLnBrk="1" hangingPunct="1">
              <a:defRPr/>
            </a:pPr>
            <a:r>
              <a:rPr lang="en-US" sz="2000" dirty="0" smtClean="0"/>
              <a:t>Aerosol concentration -&gt; MOD04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MOD04 and MOD08</a:t>
            </a:r>
            <a:endParaRPr lang="th-TH" dirty="0" smtClean="0"/>
          </a:p>
        </p:txBody>
      </p:sp>
      <p:sp>
        <p:nvSpPr>
          <p:cNvPr id="9219" name="Content Placeholder 4"/>
          <p:cNvSpPr>
            <a:spLocks noGrp="1"/>
          </p:cNvSpPr>
          <p:nvPr>
            <p:ph idx="1"/>
          </p:nvPr>
        </p:nvSpPr>
        <p:spPr>
          <a:xfrm>
            <a:off x="500063" y="1331913"/>
            <a:ext cx="8229600" cy="4525962"/>
          </a:xfrm>
        </p:spPr>
        <p:txBody>
          <a:bodyPr/>
          <a:lstStyle/>
          <a:p>
            <a:r>
              <a:rPr lang="en-US" sz="2100" smtClean="0"/>
              <a:t>The </a:t>
            </a:r>
            <a:r>
              <a:rPr lang="en-US" sz="2100" smtClean="0">
                <a:solidFill>
                  <a:srgbClr val="FF0000"/>
                </a:solidFill>
              </a:rPr>
              <a:t>algorithm</a:t>
            </a:r>
            <a:r>
              <a:rPr lang="en-US" sz="2100" smtClean="0"/>
              <a:t> retrieves daily Aerosol Optical Depth (AOD) as known as MOD04 in Level two product</a:t>
            </a:r>
          </a:p>
          <a:p>
            <a:pPr lvl="1"/>
            <a:r>
              <a:rPr lang="en-US" sz="1600" smtClean="0"/>
              <a:t>Using seven bands of MODIS.</a:t>
            </a:r>
          </a:p>
          <a:p>
            <a:pPr lvl="1"/>
            <a:r>
              <a:rPr lang="en-US" sz="1600" smtClean="0"/>
              <a:t>Resolution at 1 x 1, 5 x 5 and 10 x 10 km.</a:t>
            </a:r>
          </a:p>
          <a:p>
            <a:r>
              <a:rPr lang="en-US" sz="2100" smtClean="0"/>
              <a:t>The MOD08 is a Level three product as global dataset from MOD04, MOD05, MOD06, and MOD07</a:t>
            </a:r>
          </a:p>
          <a:p>
            <a:pPr lvl="1"/>
            <a:r>
              <a:rPr lang="en-US" sz="1600" smtClean="0"/>
              <a:t>Daily Global, Eight-day Global and Monthly Global ( Resolution 1º x 1º )</a:t>
            </a:r>
          </a:p>
          <a:p>
            <a:r>
              <a:rPr lang="en-US" sz="2100" smtClean="0"/>
              <a:t>Validation with ground observation is necessary to improve uncertainly estimate. </a:t>
            </a:r>
          </a:p>
          <a:p>
            <a:pPr lvl="1"/>
            <a:endParaRPr lang="th-TH" altLang="ja-JP" sz="1600" smtClean="0"/>
          </a:p>
        </p:txBody>
      </p:sp>
      <p:graphicFrame>
        <p:nvGraphicFramePr>
          <p:cNvPr id="9248" name="Group 32"/>
          <p:cNvGraphicFramePr>
            <a:graphicFrameLocks noGrp="1"/>
          </p:cNvGraphicFramePr>
          <p:nvPr/>
        </p:nvGraphicFramePr>
        <p:xfrm>
          <a:off x="500063" y="4357688"/>
          <a:ext cx="8286750" cy="2427288"/>
        </p:xfrm>
        <a:graphic>
          <a:graphicData uri="http://schemas.openxmlformats.org/drawingml/2006/table">
            <a:tbl>
              <a:tblPr/>
              <a:tblGrid>
                <a:gridCol w="1614487"/>
                <a:gridCol w="2430463"/>
                <a:gridCol w="2022475"/>
                <a:gridCol w="2219325"/>
              </a:tblGrid>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Band</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Wavelength</a:t>
                      </a:r>
                      <a:br>
                        <a:rPr kumimoji="0" lang="en-US" sz="1200" b="1" i="0" u="none" strike="noStrike" cap="none" normalizeH="0" baseline="0" smtClean="0">
                          <a:ln>
                            <a:noFill/>
                          </a:ln>
                          <a:solidFill>
                            <a:srgbClr val="FFFFFF"/>
                          </a:solidFill>
                          <a:effectLst/>
                          <a:latin typeface="Arial" pitchFamily="34" charset="0"/>
                          <a:ea typeface="MS PGothic" pitchFamily="34" charset="-128"/>
                        </a:rPr>
                      </a:br>
                      <a:r>
                        <a:rPr kumimoji="0" lang="en-US" sz="1200" b="1" i="0" u="none" strike="noStrike" cap="none" normalizeH="0" baseline="0" smtClean="0">
                          <a:ln>
                            <a:noFill/>
                          </a:ln>
                          <a:solidFill>
                            <a:srgbClr val="FFFFFF"/>
                          </a:solidFill>
                          <a:effectLst/>
                          <a:latin typeface="Arial" pitchFamily="34" charset="0"/>
                          <a:ea typeface="MS PGothic" pitchFamily="34" charset="-128"/>
                        </a:rPr>
                        <a:t>(µm)</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Resolution</a:t>
                      </a:r>
                      <a:br>
                        <a:rPr kumimoji="0" lang="en-US" sz="1200" b="1" i="0" u="none" strike="noStrike" cap="none" normalizeH="0" baseline="0" smtClean="0">
                          <a:ln>
                            <a:noFill/>
                          </a:ln>
                          <a:solidFill>
                            <a:srgbClr val="FFFFFF"/>
                          </a:solidFill>
                          <a:effectLst/>
                          <a:latin typeface="Arial" pitchFamily="34" charset="0"/>
                          <a:ea typeface="MS PGothic" pitchFamily="34" charset="-128"/>
                        </a:rPr>
                      </a:br>
                      <a:r>
                        <a:rPr kumimoji="0" lang="en-US" sz="1200" b="1" i="0" u="none" strike="noStrike" cap="none" normalizeH="0" baseline="0" smtClean="0">
                          <a:ln>
                            <a:noFill/>
                          </a:ln>
                          <a:solidFill>
                            <a:srgbClr val="FFFFFF"/>
                          </a:solidFill>
                          <a:effectLst/>
                          <a:latin typeface="Arial" pitchFamily="34" charset="0"/>
                          <a:ea typeface="MS PGothic" pitchFamily="34" charset="-128"/>
                        </a:rPr>
                        <a:t>(m)</a:t>
                      </a:r>
                    </a:p>
                  </a:txBody>
                  <a:tcPr anchor="ctr" horzOverflow="overflow">
                    <a:lnL>
                      <a:noFill/>
                    </a:lnL>
                    <a:lnR>
                      <a:noFill/>
                    </a:lnR>
                    <a:lnT>
                      <a:noFill/>
                    </a:lnT>
                    <a:lnB>
                      <a:noFill/>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Arial" pitchFamily="34" charset="0"/>
                          <a:ea typeface="MS PGothic" pitchFamily="34" charset="-128"/>
                        </a:rPr>
                        <a:t>Primary Use</a:t>
                      </a:r>
                    </a:p>
                  </a:txBody>
                  <a:tcPr anchor="ctr" horzOverflow="overflow">
                    <a:lnL>
                      <a:noFill/>
                    </a:lnL>
                    <a:lnR>
                      <a:noFill/>
                    </a:lnR>
                    <a:lnT>
                      <a:noFill/>
                    </a:lnT>
                    <a:lnB>
                      <a:noFill/>
                    </a:lnB>
                    <a:lnTlToBr>
                      <a:noFill/>
                    </a:lnTlToBr>
                    <a:lnBlToTr>
                      <a:noFill/>
                    </a:lnBlToTr>
                    <a:solidFill>
                      <a:schemeClr val="accent2"/>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1</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620-</a:t>
                      </a: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670</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250</a:t>
                      </a:r>
                    </a:p>
                  </a:txBody>
                  <a:tcPr anchor="ctr" horzOverflow="overflow">
                    <a:lnL>
                      <a:noFill/>
                    </a:lnL>
                    <a:lnR>
                      <a:noFill/>
                    </a:lnR>
                    <a:lnT>
                      <a:noFill/>
                    </a:lnT>
                    <a:lnB>
                      <a:noFill/>
                    </a:lnB>
                    <a:lnTlToBr>
                      <a:noFill/>
                    </a:lnTlToBr>
                    <a:lnBlToTr>
                      <a:noFill/>
                    </a:lnBlToTr>
                    <a:solidFill>
                      <a:srgbClr val="E7F3F4"/>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Land/Cloud/Aerosols</a:t>
                      </a:r>
                      <a:br>
                        <a:rPr kumimoji="0" lang="en-US" sz="1200" b="0" i="0" u="none" strike="noStrike" cap="none" normalizeH="0" baseline="0" smtClean="0">
                          <a:ln>
                            <a:noFill/>
                          </a:ln>
                          <a:solidFill>
                            <a:srgbClr val="000000"/>
                          </a:solidFill>
                          <a:effectLst/>
                          <a:latin typeface="Arial" pitchFamily="34" charset="0"/>
                          <a:ea typeface="MS PGothic" pitchFamily="34" charset="-128"/>
                        </a:rPr>
                      </a:br>
                      <a:r>
                        <a:rPr kumimoji="0" lang="en-US" sz="1200" b="0" i="0" u="none" strike="noStrike" cap="none" normalizeH="0" baseline="0" smtClean="0">
                          <a:ln>
                            <a:noFill/>
                          </a:ln>
                          <a:solidFill>
                            <a:srgbClr val="000000"/>
                          </a:solidFill>
                          <a:effectLst/>
                          <a:latin typeface="Arial" pitchFamily="34" charset="0"/>
                          <a:ea typeface="MS PGothic" pitchFamily="34" charset="-128"/>
                        </a:rPr>
                        <a:t>Boundaries</a:t>
                      </a:r>
                    </a:p>
                  </a:txBody>
                  <a:tcPr anchor="ctr" horzOverflow="overflow">
                    <a:lnL>
                      <a:noFill/>
                    </a:lnL>
                    <a:lnR>
                      <a:noFill/>
                    </a:lnR>
                    <a:lnT>
                      <a:noFill/>
                    </a:lnT>
                    <a:lnB>
                      <a:noFill/>
                    </a:lnB>
                    <a:lnTlToBr>
                      <a:noFill/>
                    </a:lnTlToBr>
                    <a:lnBlToTr>
                      <a:noFill/>
                    </a:lnBlToTr>
                    <a:solidFill>
                      <a:srgbClr val="E7F3F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2</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841-</a:t>
                      </a: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876</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250</a:t>
                      </a:r>
                    </a:p>
                  </a:txBody>
                  <a:tcPr anchor="ctr" horzOverflow="overflow">
                    <a:lnL>
                      <a:noFill/>
                    </a:lnL>
                    <a:lnR>
                      <a:noFill/>
                    </a:lnR>
                    <a:lnT>
                      <a:noFill/>
                    </a:lnT>
                    <a:lnB>
                      <a:noFill/>
                    </a:lnB>
                    <a:lnTlToBr>
                      <a:noFill/>
                    </a:lnTlToBr>
                    <a:lnBlToTr>
                      <a:noFill/>
                    </a:lnBlToTr>
                    <a:solidFill>
                      <a:srgbClr val="F3F9FA"/>
                    </a:solidFill>
                  </a:tcPr>
                </a:tc>
                <a:tc vMerge="1">
                  <a:txBody>
                    <a:bodyPr/>
                    <a:lstStyle/>
                    <a:p>
                      <a:endParaRPr lang="th-TH"/>
                    </a:p>
                  </a:txBody>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3</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459-</a:t>
                      </a: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479</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500</a:t>
                      </a:r>
                    </a:p>
                  </a:txBody>
                  <a:tcPr anchor="ctr" horzOverflow="overflow">
                    <a:lnL>
                      <a:noFill/>
                    </a:lnL>
                    <a:lnR>
                      <a:noFill/>
                    </a:lnR>
                    <a:lnT>
                      <a:noFill/>
                    </a:lnT>
                    <a:lnB>
                      <a:noFill/>
                    </a:lnB>
                    <a:lnTlToBr>
                      <a:noFill/>
                    </a:lnTlToBr>
                    <a:lnBlToTr>
                      <a:noFill/>
                    </a:lnBlToTr>
                    <a:solidFill>
                      <a:srgbClr val="E7F3F4"/>
                    </a:solidFill>
                  </a:tcPr>
                </a:tc>
                <a:tc row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Land/Cloud/Aerosols</a:t>
                      </a:r>
                      <a:br>
                        <a:rPr kumimoji="0" lang="en-US" sz="1200" b="0" i="0" u="none" strike="noStrike" cap="none" normalizeH="0" baseline="0" smtClean="0">
                          <a:ln>
                            <a:noFill/>
                          </a:ln>
                          <a:solidFill>
                            <a:srgbClr val="000000"/>
                          </a:solidFill>
                          <a:effectLst/>
                          <a:latin typeface="Arial" pitchFamily="34" charset="0"/>
                          <a:ea typeface="MS PGothic" pitchFamily="34" charset="-128"/>
                        </a:rPr>
                      </a:br>
                      <a:r>
                        <a:rPr kumimoji="0" lang="en-US" sz="1200" b="0" i="0" u="none" strike="noStrike" cap="none" normalizeH="0" baseline="0" smtClean="0">
                          <a:ln>
                            <a:noFill/>
                          </a:ln>
                          <a:solidFill>
                            <a:srgbClr val="000000"/>
                          </a:solidFill>
                          <a:effectLst/>
                          <a:latin typeface="Arial" pitchFamily="34" charset="0"/>
                          <a:ea typeface="MS PGothic" pitchFamily="34" charset="-128"/>
                        </a:rPr>
                        <a:t>Properties</a:t>
                      </a:r>
                    </a:p>
                  </a:txBody>
                  <a:tcPr anchor="ctr" horzOverflow="overflow">
                    <a:lnL>
                      <a:noFill/>
                    </a:lnL>
                    <a:lnR>
                      <a:noFill/>
                    </a:lnR>
                    <a:lnT>
                      <a:noFill/>
                    </a:lnT>
                    <a:lnB>
                      <a:noFill/>
                    </a:lnB>
                    <a:lnTlToBr>
                      <a:noFill/>
                    </a:lnTlToBr>
                    <a:lnBlToTr>
                      <a:noFill/>
                    </a:lnBlToTr>
                    <a:solidFill>
                      <a:srgbClr val="E7F3F4"/>
                    </a:solidFill>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4</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545-</a:t>
                      </a:r>
                      <a:r>
                        <a:rPr kumimoji="0" lang="en-US" sz="1200" b="0" i="0" u="none" strike="noStrike" cap="none" normalizeH="0" baseline="0" smtClean="0">
                          <a:ln>
                            <a:noFill/>
                          </a:ln>
                          <a:solidFill>
                            <a:srgbClr val="000000"/>
                          </a:solidFill>
                          <a:effectLst/>
                          <a:latin typeface="Arial" pitchFamily="34" charset="0"/>
                          <a:ea typeface="MS PGothic" pitchFamily="34" charset="-128"/>
                        </a:rPr>
                        <a:t>0.</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565</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500</a:t>
                      </a:r>
                    </a:p>
                  </a:txBody>
                  <a:tcPr anchor="ctr" horzOverflow="overflow">
                    <a:lnL>
                      <a:noFill/>
                    </a:lnL>
                    <a:lnR>
                      <a:noFill/>
                    </a:lnR>
                    <a:lnT>
                      <a:noFill/>
                    </a:lnT>
                    <a:lnB>
                      <a:noFill/>
                    </a:lnB>
                    <a:lnTlToBr>
                      <a:noFill/>
                    </a:lnTlToBr>
                    <a:lnBlToTr>
                      <a:noFill/>
                    </a:lnBlToTr>
                    <a:solidFill>
                      <a:srgbClr val="F3F9FA"/>
                    </a:solidFill>
                  </a:tcPr>
                </a:tc>
                <a:tc vMerge="1">
                  <a:txBody>
                    <a:bodyPr/>
                    <a:lstStyle/>
                    <a:p>
                      <a:endParaRPr lang="th-TH"/>
                    </a:p>
                  </a:txBody>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5</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1</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230-1</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250</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500</a:t>
                      </a:r>
                    </a:p>
                  </a:txBody>
                  <a:tcPr anchor="ctr" horzOverflow="overflow">
                    <a:lnL>
                      <a:noFill/>
                    </a:lnL>
                    <a:lnR>
                      <a:noFill/>
                    </a:lnR>
                    <a:lnT>
                      <a:noFill/>
                    </a:lnT>
                    <a:lnB>
                      <a:noFill/>
                    </a:lnB>
                    <a:lnTlToBr>
                      <a:noFill/>
                    </a:lnTlToBr>
                    <a:lnBlToTr>
                      <a:noFill/>
                    </a:lnBlToTr>
                    <a:solidFill>
                      <a:srgbClr val="E7F3F4"/>
                    </a:solidFill>
                  </a:tcPr>
                </a:tc>
                <a:tc vMerge="1">
                  <a:txBody>
                    <a:bodyPr/>
                    <a:lstStyle/>
                    <a:p>
                      <a:endParaRPr lang="th-TH"/>
                    </a:p>
                  </a:txBody>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6</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1</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628-1</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652</a:t>
                      </a:r>
                    </a:p>
                  </a:txBody>
                  <a:tcPr anchor="ctr" horzOverflow="overflow">
                    <a:lnL>
                      <a:noFill/>
                    </a:lnL>
                    <a:lnR>
                      <a:noFill/>
                    </a:lnR>
                    <a:lnT>
                      <a:noFill/>
                    </a:lnT>
                    <a:lnB>
                      <a:noFill/>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500</a:t>
                      </a:r>
                    </a:p>
                  </a:txBody>
                  <a:tcPr anchor="ctr" horzOverflow="overflow">
                    <a:lnL>
                      <a:noFill/>
                    </a:lnL>
                    <a:lnR>
                      <a:noFill/>
                    </a:lnR>
                    <a:lnT>
                      <a:noFill/>
                    </a:lnT>
                    <a:lnB>
                      <a:noFill/>
                    </a:lnB>
                    <a:lnTlToBr>
                      <a:noFill/>
                    </a:lnTlToBr>
                    <a:lnBlToTr>
                      <a:noFill/>
                    </a:lnBlToTr>
                    <a:solidFill>
                      <a:srgbClr val="F3F9FA"/>
                    </a:solidFill>
                  </a:tcPr>
                </a:tc>
                <a:tc vMerge="1">
                  <a:txBody>
                    <a:bodyPr/>
                    <a:lstStyle/>
                    <a:p>
                      <a:endParaRPr lang="th-TH"/>
                    </a:p>
                  </a:txBody>
                  <a:tcPr/>
                </a:tc>
              </a:tr>
              <a:tr h="279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7</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2</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105-2</a:t>
                      </a:r>
                      <a:r>
                        <a:rPr kumimoji="0" lang="en-US" sz="1200" b="0" i="0" u="none" strike="noStrike" cap="none" normalizeH="0" baseline="0" smtClean="0">
                          <a:ln>
                            <a:noFill/>
                          </a:ln>
                          <a:solidFill>
                            <a:srgbClr val="000000"/>
                          </a:solidFill>
                          <a:effectLst/>
                          <a:latin typeface="Arial" pitchFamily="34" charset="0"/>
                          <a:ea typeface="MS PGothic" pitchFamily="34" charset="-128"/>
                        </a:rPr>
                        <a:t>.</a:t>
                      </a:r>
                      <a:r>
                        <a:rPr kumimoji="0" lang="th-TH" altLang="ja-JP" sz="1200" b="0" i="0" u="none" strike="noStrike" cap="none" normalizeH="0" baseline="0" smtClean="0">
                          <a:ln>
                            <a:noFill/>
                          </a:ln>
                          <a:solidFill>
                            <a:srgbClr val="000000"/>
                          </a:solidFill>
                          <a:effectLst/>
                          <a:latin typeface="Arial" pitchFamily="34" charset="0"/>
                          <a:ea typeface="MS PGothic" pitchFamily="34" charset="-128"/>
                        </a:rPr>
                        <a:t>155</a:t>
                      </a:r>
                    </a:p>
                  </a:txBody>
                  <a:tcPr anchor="ctr" horzOverflow="overflow">
                    <a:lnL>
                      <a:noFill/>
                    </a:lnL>
                    <a:lnR>
                      <a:noFill/>
                    </a:lnR>
                    <a:lnT>
                      <a:noFill/>
                    </a:lnT>
                    <a:lnB>
                      <a:noFill/>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MS PGothic" pitchFamily="34" charset="-128"/>
                        </a:rPr>
                        <a:t>500</a:t>
                      </a:r>
                    </a:p>
                  </a:txBody>
                  <a:tcPr anchor="ctr" horzOverflow="overflow">
                    <a:lnL>
                      <a:noFill/>
                    </a:lnL>
                    <a:lnR>
                      <a:noFill/>
                    </a:lnR>
                    <a:lnT>
                      <a:noFill/>
                    </a:lnT>
                    <a:lnB>
                      <a:noFill/>
                    </a:lnB>
                    <a:lnTlToBr>
                      <a:noFill/>
                    </a:lnTlToBr>
                    <a:lnBlToTr>
                      <a:noFill/>
                    </a:lnBlToTr>
                    <a:solidFill>
                      <a:srgbClr val="E7F3F4"/>
                    </a:solidFill>
                  </a:tcPr>
                </a:tc>
                <a:tc vMerge="1">
                  <a:txBody>
                    <a:bodyPr/>
                    <a:lstStyle/>
                    <a:p>
                      <a:endParaRPr lang="th-TH"/>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PEN</a:t>
            </a:r>
            <a:endParaRPr lang="th-TH" dirty="0" smtClean="0"/>
          </a:p>
        </p:txBody>
      </p:sp>
      <p:sp>
        <p:nvSpPr>
          <p:cNvPr id="17411" name="Content Placeholder 2"/>
          <p:cNvSpPr>
            <a:spLocks noGrp="1"/>
          </p:cNvSpPr>
          <p:nvPr>
            <p:ph idx="1"/>
          </p:nvPr>
        </p:nvSpPr>
        <p:spPr>
          <a:xfrm>
            <a:off x="468313" y="1344618"/>
            <a:ext cx="8229600" cy="4941902"/>
          </a:xfrm>
        </p:spPr>
        <p:txBody>
          <a:bodyPr/>
          <a:lstStyle/>
          <a:p>
            <a:pPr eaLnBrk="1" hangingPunct="1"/>
            <a:r>
              <a:rPr lang="en-US" sz="2400" dirty="0" err="1" smtClean="0"/>
              <a:t>Phenological</a:t>
            </a:r>
            <a:r>
              <a:rPr lang="en-US" sz="2400" dirty="0" smtClean="0"/>
              <a:t> Eyes Network</a:t>
            </a:r>
          </a:p>
          <a:p>
            <a:pPr lvl="1" eaLnBrk="1" hangingPunct="1"/>
            <a:r>
              <a:rPr lang="en-US" sz="2000" dirty="0" smtClean="0"/>
              <a:t>Monitoring dynamics of the ecosystem</a:t>
            </a:r>
          </a:p>
          <a:p>
            <a:pPr lvl="1" eaLnBrk="1" hangingPunct="1"/>
            <a:r>
              <a:rPr lang="en-US" sz="2000" dirty="0" smtClean="0"/>
              <a:t>Validate satellite information with </a:t>
            </a:r>
            <a:r>
              <a:rPr lang="en-US" sz="2000" dirty="0" smtClean="0">
                <a:solidFill>
                  <a:srgbClr val="FF3399"/>
                </a:solidFill>
              </a:rPr>
              <a:t>reliable information </a:t>
            </a:r>
            <a:r>
              <a:rPr lang="en-US" sz="2000" dirty="0" smtClean="0"/>
              <a:t>on </a:t>
            </a:r>
            <a:r>
              <a:rPr lang="en-US" sz="2000" dirty="0" smtClean="0">
                <a:solidFill>
                  <a:srgbClr val="0066FF"/>
                </a:solidFill>
              </a:rPr>
              <a:t>ground level</a:t>
            </a:r>
          </a:p>
          <a:p>
            <a:pPr eaLnBrk="1" hangingPunct="1"/>
            <a:r>
              <a:rPr lang="en-US" sz="2400" dirty="0" smtClean="0"/>
              <a:t>Measurement equipments:</a:t>
            </a:r>
          </a:p>
          <a:p>
            <a:pPr lvl="1" eaLnBrk="1" hangingPunct="1"/>
            <a:r>
              <a:rPr lang="en-US" sz="2000" dirty="0" err="1" smtClean="0"/>
              <a:t>Sunphoto</a:t>
            </a:r>
            <a:r>
              <a:rPr lang="en-US" sz="2000" dirty="0" smtClean="0"/>
              <a:t> meter (SP)</a:t>
            </a:r>
          </a:p>
          <a:p>
            <a:pPr lvl="2" eaLnBrk="1" hangingPunct="1"/>
            <a:r>
              <a:rPr lang="en-US" sz="1800" dirty="0" smtClean="0"/>
              <a:t> 11 spectral bands with FOV 1 degree at 10 minutes interval</a:t>
            </a:r>
          </a:p>
          <a:p>
            <a:pPr lvl="2" eaLnBrk="1" hangingPunct="1"/>
            <a:r>
              <a:rPr lang="en-US" sz="1800" dirty="0" smtClean="0"/>
              <a:t> </a:t>
            </a:r>
            <a:r>
              <a:rPr lang="en-US" sz="1800" dirty="0" smtClean="0">
                <a:solidFill>
                  <a:srgbClr val="FF3399"/>
                </a:solidFill>
              </a:rPr>
              <a:t>Optical thickness</a:t>
            </a:r>
            <a:r>
              <a:rPr lang="en-US" sz="1800" dirty="0" smtClean="0"/>
              <a:t>, aerosol size and aerosol refractive index etc.</a:t>
            </a:r>
          </a:p>
          <a:p>
            <a:pPr lvl="2" eaLnBrk="1" hangingPunct="1"/>
            <a:r>
              <a:rPr lang="en-US" sz="1800" dirty="0" smtClean="0"/>
              <a:t> Main purpose for atmospheric correction and aerosol monitoring</a:t>
            </a:r>
          </a:p>
          <a:p>
            <a:pPr lvl="1" eaLnBrk="1" hangingPunct="1"/>
            <a:r>
              <a:rPr lang="en-US" sz="2000" dirty="0" smtClean="0"/>
              <a:t>Automatic-capturing Digital Fisheye Camera (ADFC)</a:t>
            </a:r>
          </a:p>
          <a:p>
            <a:pPr lvl="2" eaLnBrk="1" hangingPunct="1"/>
            <a:r>
              <a:rPr lang="en-US" sz="1800" dirty="0" smtClean="0"/>
              <a:t> High quality </a:t>
            </a:r>
            <a:r>
              <a:rPr lang="en-US" sz="1800" dirty="0" smtClean="0">
                <a:solidFill>
                  <a:srgbClr val="0066FF"/>
                </a:solidFill>
              </a:rPr>
              <a:t>images of the sky</a:t>
            </a:r>
            <a:r>
              <a:rPr lang="en-US" sz="1800" dirty="0" smtClean="0"/>
              <a:t>, canopy, branch and ground</a:t>
            </a:r>
          </a:p>
          <a:p>
            <a:pPr lvl="2" eaLnBrk="1" hangingPunct="1"/>
            <a:r>
              <a:rPr lang="en-US" sz="1800" dirty="0" smtClean="0"/>
              <a:t> 2 – 180 minutes interval</a:t>
            </a:r>
          </a:p>
          <a:p>
            <a:pPr lvl="2" eaLnBrk="1" hangingPunct="1"/>
            <a:r>
              <a:rPr lang="en-US" sz="1800" dirty="0" smtClean="0"/>
              <a:t> Sky condition at satellite overpass time.</a:t>
            </a:r>
            <a:endParaRPr lang="en-US" sz="2000" dirty="0" smtClean="0"/>
          </a:p>
          <a:p>
            <a:pPr lvl="1" eaLnBrk="1" hangingPunct="1"/>
            <a:r>
              <a:rPr lang="en-US" sz="2000" dirty="0" smtClean="0"/>
              <a:t>Hemi-Spherical Spectral Radiometer (HSSR)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mtClean="0"/>
              <a:t>PEN Equipments</a:t>
            </a:r>
            <a:endParaRPr lang="th-TH" dirty="0" smtClean="0"/>
          </a:p>
        </p:txBody>
      </p:sp>
      <p:sp>
        <p:nvSpPr>
          <p:cNvPr id="18435" name="Content Placeholder 2"/>
          <p:cNvSpPr>
            <a:spLocks noGrp="1"/>
          </p:cNvSpPr>
          <p:nvPr>
            <p:ph idx="1"/>
          </p:nvPr>
        </p:nvSpPr>
        <p:spPr/>
        <p:txBody>
          <a:bodyPr/>
          <a:lstStyle/>
          <a:p>
            <a:pPr eaLnBrk="1" hangingPunct="1"/>
            <a:endParaRPr lang="th-TH" dirty="0" smtClean="0"/>
          </a:p>
        </p:txBody>
      </p:sp>
      <p:pic>
        <p:nvPicPr>
          <p:cNvPr id="18437" name="Picture 5"/>
          <p:cNvPicPr>
            <a:picLocks noChangeAspect="1" noChangeArrowheads="1"/>
          </p:cNvPicPr>
          <p:nvPr/>
        </p:nvPicPr>
        <p:blipFill>
          <a:blip r:embed="rId2" cstate="print"/>
          <a:srcRect/>
          <a:stretch>
            <a:fillRect/>
          </a:stretch>
        </p:blipFill>
        <p:spPr bwMode="auto">
          <a:xfrm>
            <a:off x="214282" y="1357299"/>
            <a:ext cx="2825048" cy="2212954"/>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cstate="print"/>
          <a:srcRect/>
          <a:stretch>
            <a:fillRect/>
          </a:stretch>
        </p:blipFill>
        <p:spPr bwMode="auto">
          <a:xfrm>
            <a:off x="5580067" y="3429000"/>
            <a:ext cx="3563933" cy="3143272"/>
          </a:xfrm>
          <a:prstGeom prst="rect">
            <a:avLst/>
          </a:prstGeom>
          <a:noFill/>
          <a:ln w="9525">
            <a:noFill/>
            <a:miter lim="800000"/>
            <a:headEnd/>
            <a:tailEnd/>
          </a:ln>
          <a:effectLst/>
        </p:spPr>
      </p:pic>
      <p:grpSp>
        <p:nvGrpSpPr>
          <p:cNvPr id="8" name="Group 9"/>
          <p:cNvGrpSpPr>
            <a:grpSpLocks/>
          </p:cNvGrpSpPr>
          <p:nvPr/>
        </p:nvGrpSpPr>
        <p:grpSpPr bwMode="auto">
          <a:xfrm>
            <a:off x="3000364" y="1214422"/>
            <a:ext cx="6027738" cy="2032000"/>
            <a:chOff x="476" y="3095"/>
            <a:chExt cx="3797" cy="1280"/>
          </a:xfrm>
        </p:grpSpPr>
        <p:sp>
          <p:nvSpPr>
            <p:cNvPr id="9" name="Rectangle 10"/>
            <p:cNvSpPr>
              <a:spLocks noChangeArrowheads="1"/>
            </p:cNvSpPr>
            <p:nvPr/>
          </p:nvSpPr>
          <p:spPr bwMode="auto">
            <a:xfrm>
              <a:off x="794" y="3197"/>
              <a:ext cx="3479" cy="1179"/>
            </a:xfrm>
            <a:prstGeom prst="rect">
              <a:avLst/>
            </a:prstGeom>
            <a:solidFill>
              <a:srgbClr val="000000"/>
            </a:solidFill>
            <a:ln w="9360">
              <a:solidFill>
                <a:srgbClr val="000000"/>
              </a:solidFill>
              <a:round/>
              <a:headEnd/>
              <a:tailEnd/>
            </a:ln>
            <a:effectLst/>
          </p:spPr>
          <p:txBody>
            <a:bodyPr wrap="none" anchor="ctr"/>
            <a:lstStyle/>
            <a:p>
              <a:endParaRPr lang="th-TH"/>
            </a:p>
          </p:txBody>
        </p:sp>
        <p:grpSp>
          <p:nvGrpSpPr>
            <p:cNvPr id="10" name="Group 11"/>
            <p:cNvGrpSpPr>
              <a:grpSpLocks/>
            </p:cNvGrpSpPr>
            <p:nvPr/>
          </p:nvGrpSpPr>
          <p:grpSpPr bwMode="auto">
            <a:xfrm>
              <a:off x="797" y="3797"/>
              <a:ext cx="3475" cy="277"/>
              <a:chOff x="797" y="3797"/>
              <a:chExt cx="3475" cy="277"/>
            </a:xfrm>
          </p:grpSpPr>
          <p:pic>
            <p:nvPicPr>
              <p:cNvPr id="66" name="Picture 12"/>
              <p:cNvPicPr>
                <a:picLocks noChangeAspect="1" noChangeArrowheads="1"/>
              </p:cNvPicPr>
              <p:nvPr/>
            </p:nvPicPr>
            <p:blipFill>
              <a:blip r:embed="rId4" cstate="print"/>
              <a:srcRect/>
              <a:stretch>
                <a:fillRect/>
              </a:stretch>
            </p:blipFill>
            <p:spPr bwMode="auto">
              <a:xfrm>
                <a:off x="797" y="3797"/>
                <a:ext cx="290" cy="276"/>
              </a:xfrm>
              <a:prstGeom prst="rect">
                <a:avLst/>
              </a:prstGeom>
              <a:noFill/>
              <a:ln w="9525">
                <a:noFill/>
                <a:round/>
                <a:headEnd/>
                <a:tailEnd/>
              </a:ln>
              <a:effectLst/>
            </p:spPr>
          </p:pic>
          <p:pic>
            <p:nvPicPr>
              <p:cNvPr id="67" name="Picture 13"/>
              <p:cNvPicPr>
                <a:picLocks noChangeAspect="1" noChangeArrowheads="1"/>
              </p:cNvPicPr>
              <p:nvPr/>
            </p:nvPicPr>
            <p:blipFill>
              <a:blip r:embed="rId5" cstate="print"/>
              <a:srcRect/>
              <a:stretch>
                <a:fillRect/>
              </a:stretch>
            </p:blipFill>
            <p:spPr bwMode="auto">
              <a:xfrm>
                <a:off x="1086" y="3797"/>
                <a:ext cx="290" cy="277"/>
              </a:xfrm>
              <a:prstGeom prst="rect">
                <a:avLst/>
              </a:prstGeom>
              <a:noFill/>
              <a:ln w="9525">
                <a:noFill/>
                <a:round/>
                <a:headEnd/>
                <a:tailEnd/>
              </a:ln>
              <a:effectLst/>
            </p:spPr>
          </p:pic>
          <p:pic>
            <p:nvPicPr>
              <p:cNvPr id="68" name="Picture 14"/>
              <p:cNvPicPr>
                <a:picLocks noChangeAspect="1" noChangeArrowheads="1"/>
              </p:cNvPicPr>
              <p:nvPr/>
            </p:nvPicPr>
            <p:blipFill>
              <a:blip r:embed="rId6" cstate="print"/>
              <a:srcRect/>
              <a:stretch>
                <a:fillRect/>
              </a:stretch>
            </p:blipFill>
            <p:spPr bwMode="auto">
              <a:xfrm>
                <a:off x="1377" y="3797"/>
                <a:ext cx="290" cy="277"/>
              </a:xfrm>
              <a:prstGeom prst="rect">
                <a:avLst/>
              </a:prstGeom>
              <a:noFill/>
              <a:ln w="9525">
                <a:noFill/>
                <a:round/>
                <a:headEnd/>
                <a:tailEnd/>
              </a:ln>
              <a:effectLst/>
            </p:spPr>
          </p:pic>
          <p:pic>
            <p:nvPicPr>
              <p:cNvPr id="69" name="Picture 15"/>
              <p:cNvPicPr>
                <a:picLocks noChangeAspect="1" noChangeArrowheads="1"/>
              </p:cNvPicPr>
              <p:nvPr/>
            </p:nvPicPr>
            <p:blipFill>
              <a:blip r:embed="rId7" cstate="print"/>
              <a:srcRect/>
              <a:stretch>
                <a:fillRect/>
              </a:stretch>
            </p:blipFill>
            <p:spPr bwMode="auto">
              <a:xfrm>
                <a:off x="1665" y="3797"/>
                <a:ext cx="290" cy="276"/>
              </a:xfrm>
              <a:prstGeom prst="rect">
                <a:avLst/>
              </a:prstGeom>
              <a:noFill/>
              <a:ln w="9525">
                <a:noFill/>
                <a:round/>
                <a:headEnd/>
                <a:tailEnd/>
              </a:ln>
              <a:effectLst/>
            </p:spPr>
          </p:pic>
          <p:pic>
            <p:nvPicPr>
              <p:cNvPr id="70" name="Picture 16"/>
              <p:cNvPicPr>
                <a:picLocks noChangeAspect="1" noChangeArrowheads="1"/>
              </p:cNvPicPr>
              <p:nvPr/>
            </p:nvPicPr>
            <p:blipFill>
              <a:blip r:embed="rId8" cstate="print"/>
              <a:srcRect/>
              <a:stretch>
                <a:fillRect/>
              </a:stretch>
            </p:blipFill>
            <p:spPr bwMode="auto">
              <a:xfrm>
                <a:off x="1956" y="3797"/>
                <a:ext cx="290" cy="276"/>
              </a:xfrm>
              <a:prstGeom prst="rect">
                <a:avLst/>
              </a:prstGeom>
              <a:noFill/>
              <a:ln w="9525">
                <a:noFill/>
                <a:round/>
                <a:headEnd/>
                <a:tailEnd/>
              </a:ln>
              <a:effectLst/>
            </p:spPr>
          </p:pic>
          <p:pic>
            <p:nvPicPr>
              <p:cNvPr id="71" name="Picture 17"/>
              <p:cNvPicPr>
                <a:picLocks noChangeAspect="1" noChangeArrowheads="1"/>
              </p:cNvPicPr>
              <p:nvPr/>
            </p:nvPicPr>
            <p:blipFill>
              <a:blip r:embed="rId9" cstate="print"/>
              <a:srcRect/>
              <a:stretch>
                <a:fillRect/>
              </a:stretch>
            </p:blipFill>
            <p:spPr bwMode="auto">
              <a:xfrm>
                <a:off x="2245" y="3797"/>
                <a:ext cx="290" cy="277"/>
              </a:xfrm>
              <a:prstGeom prst="rect">
                <a:avLst/>
              </a:prstGeom>
              <a:noFill/>
              <a:ln w="9525">
                <a:noFill/>
                <a:round/>
                <a:headEnd/>
                <a:tailEnd/>
              </a:ln>
              <a:effectLst/>
            </p:spPr>
          </p:pic>
          <p:pic>
            <p:nvPicPr>
              <p:cNvPr id="72" name="Picture 18"/>
              <p:cNvPicPr>
                <a:picLocks noChangeAspect="1" noChangeArrowheads="1"/>
              </p:cNvPicPr>
              <p:nvPr/>
            </p:nvPicPr>
            <p:blipFill>
              <a:blip r:embed="rId10" cstate="print"/>
              <a:srcRect/>
              <a:stretch>
                <a:fillRect/>
              </a:stretch>
            </p:blipFill>
            <p:spPr bwMode="auto">
              <a:xfrm>
                <a:off x="2536" y="3797"/>
                <a:ext cx="290" cy="276"/>
              </a:xfrm>
              <a:prstGeom prst="rect">
                <a:avLst/>
              </a:prstGeom>
              <a:noFill/>
              <a:ln w="9525">
                <a:noFill/>
                <a:round/>
                <a:headEnd/>
                <a:tailEnd/>
              </a:ln>
              <a:effectLst/>
            </p:spPr>
          </p:pic>
          <p:pic>
            <p:nvPicPr>
              <p:cNvPr id="73" name="Picture 19"/>
              <p:cNvPicPr>
                <a:picLocks noChangeAspect="1" noChangeArrowheads="1"/>
              </p:cNvPicPr>
              <p:nvPr/>
            </p:nvPicPr>
            <p:blipFill>
              <a:blip r:embed="rId11" cstate="print"/>
              <a:srcRect/>
              <a:stretch>
                <a:fillRect/>
              </a:stretch>
            </p:blipFill>
            <p:spPr bwMode="auto">
              <a:xfrm>
                <a:off x="2825" y="3797"/>
                <a:ext cx="290" cy="277"/>
              </a:xfrm>
              <a:prstGeom prst="rect">
                <a:avLst/>
              </a:prstGeom>
              <a:noFill/>
              <a:ln w="9525">
                <a:noFill/>
                <a:round/>
                <a:headEnd/>
                <a:tailEnd/>
              </a:ln>
              <a:effectLst/>
            </p:spPr>
          </p:pic>
          <p:pic>
            <p:nvPicPr>
              <p:cNvPr id="74" name="Picture 20"/>
              <p:cNvPicPr>
                <a:picLocks noChangeAspect="1" noChangeArrowheads="1"/>
              </p:cNvPicPr>
              <p:nvPr/>
            </p:nvPicPr>
            <p:blipFill>
              <a:blip r:embed="rId12" cstate="print"/>
              <a:srcRect/>
              <a:stretch>
                <a:fillRect/>
              </a:stretch>
            </p:blipFill>
            <p:spPr bwMode="auto">
              <a:xfrm>
                <a:off x="3116" y="3797"/>
                <a:ext cx="290" cy="276"/>
              </a:xfrm>
              <a:prstGeom prst="rect">
                <a:avLst/>
              </a:prstGeom>
              <a:noFill/>
              <a:ln w="9525">
                <a:noFill/>
                <a:round/>
                <a:headEnd/>
                <a:tailEnd/>
              </a:ln>
              <a:effectLst/>
            </p:spPr>
          </p:pic>
          <p:pic>
            <p:nvPicPr>
              <p:cNvPr id="75" name="Picture 21"/>
              <p:cNvPicPr>
                <a:picLocks noChangeAspect="1" noChangeArrowheads="1"/>
              </p:cNvPicPr>
              <p:nvPr/>
            </p:nvPicPr>
            <p:blipFill>
              <a:blip r:embed="rId13" cstate="print"/>
              <a:srcRect/>
              <a:stretch>
                <a:fillRect/>
              </a:stretch>
            </p:blipFill>
            <p:spPr bwMode="auto">
              <a:xfrm>
                <a:off x="3406" y="3797"/>
                <a:ext cx="290" cy="277"/>
              </a:xfrm>
              <a:prstGeom prst="rect">
                <a:avLst/>
              </a:prstGeom>
              <a:noFill/>
              <a:ln w="9525">
                <a:noFill/>
                <a:round/>
                <a:headEnd/>
                <a:tailEnd/>
              </a:ln>
              <a:effectLst/>
            </p:spPr>
          </p:pic>
          <p:pic>
            <p:nvPicPr>
              <p:cNvPr id="76" name="Picture 22"/>
              <p:cNvPicPr>
                <a:picLocks noChangeAspect="1" noChangeArrowheads="1"/>
              </p:cNvPicPr>
              <p:nvPr/>
            </p:nvPicPr>
            <p:blipFill>
              <a:blip r:embed="rId14" cstate="print"/>
              <a:srcRect/>
              <a:stretch>
                <a:fillRect/>
              </a:stretch>
            </p:blipFill>
            <p:spPr bwMode="auto">
              <a:xfrm>
                <a:off x="3696" y="3797"/>
                <a:ext cx="290" cy="276"/>
              </a:xfrm>
              <a:prstGeom prst="rect">
                <a:avLst/>
              </a:prstGeom>
              <a:noFill/>
              <a:ln w="9525">
                <a:noFill/>
                <a:round/>
                <a:headEnd/>
                <a:tailEnd/>
              </a:ln>
              <a:effectLst/>
            </p:spPr>
          </p:pic>
          <p:pic>
            <p:nvPicPr>
              <p:cNvPr id="77" name="Picture 23"/>
              <p:cNvPicPr>
                <a:picLocks noChangeAspect="1" noChangeArrowheads="1"/>
              </p:cNvPicPr>
              <p:nvPr/>
            </p:nvPicPr>
            <p:blipFill>
              <a:blip r:embed="rId15" cstate="print"/>
              <a:srcRect l="12993" r="12993"/>
              <a:stretch>
                <a:fillRect/>
              </a:stretch>
            </p:blipFill>
            <p:spPr bwMode="auto">
              <a:xfrm>
                <a:off x="3986" y="3797"/>
                <a:ext cx="286" cy="277"/>
              </a:xfrm>
              <a:prstGeom prst="rect">
                <a:avLst/>
              </a:prstGeom>
              <a:noFill/>
              <a:ln w="9525">
                <a:noFill/>
                <a:round/>
                <a:headEnd/>
                <a:tailEnd/>
              </a:ln>
              <a:effectLst/>
            </p:spPr>
          </p:pic>
        </p:grpSp>
        <p:grpSp>
          <p:nvGrpSpPr>
            <p:cNvPr id="11" name="Group 24"/>
            <p:cNvGrpSpPr>
              <a:grpSpLocks/>
            </p:cNvGrpSpPr>
            <p:nvPr/>
          </p:nvGrpSpPr>
          <p:grpSpPr bwMode="auto">
            <a:xfrm>
              <a:off x="797" y="3499"/>
              <a:ext cx="3475" cy="276"/>
              <a:chOff x="797" y="3499"/>
              <a:chExt cx="3475" cy="276"/>
            </a:xfrm>
          </p:grpSpPr>
          <p:pic>
            <p:nvPicPr>
              <p:cNvPr id="54" name="Picture 25"/>
              <p:cNvPicPr>
                <a:picLocks noChangeAspect="1" noChangeArrowheads="1"/>
              </p:cNvPicPr>
              <p:nvPr/>
            </p:nvPicPr>
            <p:blipFill>
              <a:blip r:embed="rId16" cstate="print"/>
              <a:srcRect/>
              <a:stretch>
                <a:fillRect/>
              </a:stretch>
            </p:blipFill>
            <p:spPr bwMode="auto">
              <a:xfrm>
                <a:off x="797" y="3499"/>
                <a:ext cx="289" cy="276"/>
              </a:xfrm>
              <a:prstGeom prst="rect">
                <a:avLst/>
              </a:prstGeom>
              <a:noFill/>
              <a:ln w="9525">
                <a:noFill/>
                <a:round/>
                <a:headEnd/>
                <a:tailEnd/>
              </a:ln>
              <a:effectLst/>
            </p:spPr>
          </p:pic>
          <p:pic>
            <p:nvPicPr>
              <p:cNvPr id="55" name="Picture 26"/>
              <p:cNvPicPr>
                <a:picLocks noChangeAspect="1" noChangeArrowheads="1"/>
              </p:cNvPicPr>
              <p:nvPr/>
            </p:nvPicPr>
            <p:blipFill>
              <a:blip r:embed="rId17" cstate="print"/>
              <a:srcRect/>
              <a:stretch>
                <a:fillRect/>
              </a:stretch>
            </p:blipFill>
            <p:spPr bwMode="auto">
              <a:xfrm>
                <a:off x="1086" y="3499"/>
                <a:ext cx="289" cy="276"/>
              </a:xfrm>
              <a:prstGeom prst="rect">
                <a:avLst/>
              </a:prstGeom>
              <a:noFill/>
              <a:ln w="9525">
                <a:noFill/>
                <a:round/>
                <a:headEnd/>
                <a:tailEnd/>
              </a:ln>
              <a:effectLst/>
            </p:spPr>
          </p:pic>
          <p:pic>
            <p:nvPicPr>
              <p:cNvPr id="56" name="Picture 27"/>
              <p:cNvPicPr>
                <a:picLocks noChangeAspect="1" noChangeArrowheads="1"/>
              </p:cNvPicPr>
              <p:nvPr/>
            </p:nvPicPr>
            <p:blipFill>
              <a:blip r:embed="rId18" cstate="print"/>
              <a:srcRect/>
              <a:stretch>
                <a:fillRect/>
              </a:stretch>
            </p:blipFill>
            <p:spPr bwMode="auto">
              <a:xfrm>
                <a:off x="1376" y="3499"/>
                <a:ext cx="289" cy="276"/>
              </a:xfrm>
              <a:prstGeom prst="rect">
                <a:avLst/>
              </a:prstGeom>
              <a:noFill/>
              <a:ln w="9525">
                <a:noFill/>
                <a:round/>
                <a:headEnd/>
                <a:tailEnd/>
              </a:ln>
              <a:effectLst/>
            </p:spPr>
          </p:pic>
          <p:pic>
            <p:nvPicPr>
              <p:cNvPr id="57" name="Picture 28"/>
              <p:cNvPicPr>
                <a:picLocks noChangeAspect="1" noChangeArrowheads="1"/>
              </p:cNvPicPr>
              <p:nvPr/>
            </p:nvPicPr>
            <p:blipFill>
              <a:blip r:embed="rId19" cstate="print"/>
              <a:srcRect/>
              <a:stretch>
                <a:fillRect/>
              </a:stretch>
            </p:blipFill>
            <p:spPr bwMode="auto">
              <a:xfrm>
                <a:off x="1665" y="3499"/>
                <a:ext cx="289" cy="276"/>
              </a:xfrm>
              <a:prstGeom prst="rect">
                <a:avLst/>
              </a:prstGeom>
              <a:noFill/>
              <a:ln w="9525">
                <a:noFill/>
                <a:round/>
                <a:headEnd/>
                <a:tailEnd/>
              </a:ln>
              <a:effectLst/>
            </p:spPr>
          </p:pic>
          <p:pic>
            <p:nvPicPr>
              <p:cNvPr id="58" name="Picture 29"/>
              <p:cNvPicPr>
                <a:picLocks noChangeAspect="1" noChangeArrowheads="1"/>
              </p:cNvPicPr>
              <p:nvPr/>
            </p:nvPicPr>
            <p:blipFill>
              <a:blip r:embed="rId20" cstate="print"/>
              <a:srcRect/>
              <a:stretch>
                <a:fillRect/>
              </a:stretch>
            </p:blipFill>
            <p:spPr bwMode="auto">
              <a:xfrm>
                <a:off x="1956" y="3499"/>
                <a:ext cx="289" cy="276"/>
              </a:xfrm>
              <a:prstGeom prst="rect">
                <a:avLst/>
              </a:prstGeom>
              <a:noFill/>
              <a:ln w="9525">
                <a:noFill/>
                <a:round/>
                <a:headEnd/>
                <a:tailEnd/>
              </a:ln>
              <a:effectLst/>
            </p:spPr>
          </p:pic>
          <p:pic>
            <p:nvPicPr>
              <p:cNvPr id="59" name="Picture 30"/>
              <p:cNvPicPr>
                <a:picLocks noChangeAspect="1" noChangeArrowheads="1"/>
              </p:cNvPicPr>
              <p:nvPr/>
            </p:nvPicPr>
            <p:blipFill>
              <a:blip r:embed="rId21" cstate="print"/>
              <a:srcRect/>
              <a:stretch>
                <a:fillRect/>
              </a:stretch>
            </p:blipFill>
            <p:spPr bwMode="auto">
              <a:xfrm>
                <a:off x="2245" y="3499"/>
                <a:ext cx="289" cy="276"/>
              </a:xfrm>
              <a:prstGeom prst="rect">
                <a:avLst/>
              </a:prstGeom>
              <a:noFill/>
              <a:ln w="9525">
                <a:noFill/>
                <a:round/>
                <a:headEnd/>
                <a:tailEnd/>
              </a:ln>
              <a:effectLst/>
            </p:spPr>
          </p:pic>
          <p:pic>
            <p:nvPicPr>
              <p:cNvPr id="60" name="Picture 31"/>
              <p:cNvPicPr>
                <a:picLocks noChangeAspect="1" noChangeArrowheads="1"/>
              </p:cNvPicPr>
              <p:nvPr/>
            </p:nvPicPr>
            <p:blipFill>
              <a:blip r:embed="rId22" cstate="print"/>
              <a:srcRect/>
              <a:stretch>
                <a:fillRect/>
              </a:stretch>
            </p:blipFill>
            <p:spPr bwMode="auto">
              <a:xfrm>
                <a:off x="2535" y="3499"/>
                <a:ext cx="289" cy="276"/>
              </a:xfrm>
              <a:prstGeom prst="rect">
                <a:avLst/>
              </a:prstGeom>
              <a:noFill/>
              <a:ln w="9525">
                <a:noFill/>
                <a:round/>
                <a:headEnd/>
                <a:tailEnd/>
              </a:ln>
              <a:effectLst/>
            </p:spPr>
          </p:pic>
          <p:pic>
            <p:nvPicPr>
              <p:cNvPr id="61" name="Picture 32"/>
              <p:cNvPicPr>
                <a:picLocks noChangeAspect="1" noChangeArrowheads="1"/>
              </p:cNvPicPr>
              <p:nvPr/>
            </p:nvPicPr>
            <p:blipFill>
              <a:blip r:embed="rId23" cstate="print"/>
              <a:srcRect/>
              <a:stretch>
                <a:fillRect/>
              </a:stretch>
            </p:blipFill>
            <p:spPr bwMode="auto">
              <a:xfrm>
                <a:off x="2824" y="3499"/>
                <a:ext cx="289" cy="276"/>
              </a:xfrm>
              <a:prstGeom prst="rect">
                <a:avLst/>
              </a:prstGeom>
              <a:noFill/>
              <a:ln w="9525">
                <a:noFill/>
                <a:round/>
                <a:headEnd/>
                <a:tailEnd/>
              </a:ln>
              <a:effectLst/>
            </p:spPr>
          </p:pic>
          <p:pic>
            <p:nvPicPr>
              <p:cNvPr id="62" name="Picture 33"/>
              <p:cNvPicPr>
                <a:picLocks noChangeAspect="1" noChangeArrowheads="1"/>
              </p:cNvPicPr>
              <p:nvPr/>
            </p:nvPicPr>
            <p:blipFill>
              <a:blip r:embed="rId24" cstate="print"/>
              <a:srcRect/>
              <a:stretch>
                <a:fillRect/>
              </a:stretch>
            </p:blipFill>
            <p:spPr bwMode="auto">
              <a:xfrm>
                <a:off x="3115" y="3499"/>
                <a:ext cx="289" cy="276"/>
              </a:xfrm>
              <a:prstGeom prst="rect">
                <a:avLst/>
              </a:prstGeom>
              <a:noFill/>
              <a:ln w="9525">
                <a:noFill/>
                <a:round/>
                <a:headEnd/>
                <a:tailEnd/>
              </a:ln>
              <a:effectLst/>
            </p:spPr>
          </p:pic>
          <p:pic>
            <p:nvPicPr>
              <p:cNvPr id="63" name="Picture 34"/>
              <p:cNvPicPr>
                <a:picLocks noChangeAspect="1" noChangeArrowheads="1"/>
              </p:cNvPicPr>
              <p:nvPr/>
            </p:nvPicPr>
            <p:blipFill>
              <a:blip r:embed="rId25" cstate="print"/>
              <a:srcRect/>
              <a:stretch>
                <a:fillRect/>
              </a:stretch>
            </p:blipFill>
            <p:spPr bwMode="auto">
              <a:xfrm>
                <a:off x="3404" y="3499"/>
                <a:ext cx="289" cy="276"/>
              </a:xfrm>
              <a:prstGeom prst="rect">
                <a:avLst/>
              </a:prstGeom>
              <a:noFill/>
              <a:ln w="9525">
                <a:noFill/>
                <a:round/>
                <a:headEnd/>
                <a:tailEnd/>
              </a:ln>
              <a:effectLst/>
            </p:spPr>
          </p:pic>
          <p:pic>
            <p:nvPicPr>
              <p:cNvPr id="64" name="Picture 35"/>
              <p:cNvPicPr>
                <a:picLocks noChangeAspect="1" noChangeArrowheads="1"/>
              </p:cNvPicPr>
              <p:nvPr/>
            </p:nvPicPr>
            <p:blipFill>
              <a:blip r:embed="rId26" cstate="print"/>
              <a:srcRect/>
              <a:stretch>
                <a:fillRect/>
              </a:stretch>
            </p:blipFill>
            <p:spPr bwMode="auto">
              <a:xfrm>
                <a:off x="3694" y="3499"/>
                <a:ext cx="289" cy="276"/>
              </a:xfrm>
              <a:prstGeom prst="rect">
                <a:avLst/>
              </a:prstGeom>
              <a:noFill/>
              <a:ln w="9525">
                <a:noFill/>
                <a:round/>
                <a:headEnd/>
                <a:tailEnd/>
              </a:ln>
              <a:effectLst/>
            </p:spPr>
          </p:pic>
          <p:pic>
            <p:nvPicPr>
              <p:cNvPr id="65" name="Picture 36"/>
              <p:cNvPicPr>
                <a:picLocks noChangeAspect="1" noChangeArrowheads="1"/>
              </p:cNvPicPr>
              <p:nvPr/>
            </p:nvPicPr>
            <p:blipFill>
              <a:blip r:embed="rId27" cstate="print"/>
              <a:srcRect/>
              <a:stretch>
                <a:fillRect/>
              </a:stretch>
            </p:blipFill>
            <p:spPr bwMode="auto">
              <a:xfrm>
                <a:off x="3983" y="3499"/>
                <a:ext cx="289" cy="276"/>
              </a:xfrm>
              <a:prstGeom prst="rect">
                <a:avLst/>
              </a:prstGeom>
              <a:noFill/>
              <a:ln w="9525">
                <a:noFill/>
                <a:round/>
                <a:headEnd/>
                <a:tailEnd/>
              </a:ln>
              <a:effectLst/>
            </p:spPr>
          </p:pic>
        </p:grpSp>
        <p:grpSp>
          <p:nvGrpSpPr>
            <p:cNvPr id="12" name="Group 37"/>
            <p:cNvGrpSpPr>
              <a:grpSpLocks/>
            </p:cNvGrpSpPr>
            <p:nvPr/>
          </p:nvGrpSpPr>
          <p:grpSpPr bwMode="auto">
            <a:xfrm>
              <a:off x="798" y="3200"/>
              <a:ext cx="3476" cy="277"/>
              <a:chOff x="798" y="3200"/>
              <a:chExt cx="3476" cy="277"/>
            </a:xfrm>
          </p:grpSpPr>
          <p:pic>
            <p:nvPicPr>
              <p:cNvPr id="42" name="Picture 38"/>
              <p:cNvPicPr>
                <a:picLocks noChangeAspect="1" noChangeArrowheads="1"/>
              </p:cNvPicPr>
              <p:nvPr/>
            </p:nvPicPr>
            <p:blipFill>
              <a:blip r:embed="rId28" cstate="print"/>
              <a:srcRect/>
              <a:stretch>
                <a:fillRect/>
              </a:stretch>
            </p:blipFill>
            <p:spPr bwMode="auto">
              <a:xfrm>
                <a:off x="798" y="3200"/>
                <a:ext cx="290" cy="277"/>
              </a:xfrm>
              <a:prstGeom prst="rect">
                <a:avLst/>
              </a:prstGeom>
              <a:noFill/>
              <a:ln w="9525">
                <a:noFill/>
                <a:round/>
                <a:headEnd/>
                <a:tailEnd/>
              </a:ln>
              <a:effectLst/>
            </p:spPr>
          </p:pic>
          <p:pic>
            <p:nvPicPr>
              <p:cNvPr id="43" name="Picture 39"/>
              <p:cNvPicPr>
                <a:picLocks noChangeAspect="1" noChangeArrowheads="1"/>
              </p:cNvPicPr>
              <p:nvPr/>
            </p:nvPicPr>
            <p:blipFill>
              <a:blip r:embed="rId29" cstate="print"/>
              <a:srcRect/>
              <a:stretch>
                <a:fillRect/>
              </a:stretch>
            </p:blipFill>
            <p:spPr bwMode="auto">
              <a:xfrm>
                <a:off x="1087" y="3200"/>
                <a:ext cx="290" cy="277"/>
              </a:xfrm>
              <a:prstGeom prst="rect">
                <a:avLst/>
              </a:prstGeom>
              <a:noFill/>
              <a:ln w="9525">
                <a:noFill/>
                <a:round/>
                <a:headEnd/>
                <a:tailEnd/>
              </a:ln>
              <a:effectLst/>
            </p:spPr>
          </p:pic>
          <p:pic>
            <p:nvPicPr>
              <p:cNvPr id="44" name="Picture 40"/>
              <p:cNvPicPr>
                <a:picLocks noChangeAspect="1" noChangeArrowheads="1"/>
              </p:cNvPicPr>
              <p:nvPr/>
            </p:nvPicPr>
            <p:blipFill>
              <a:blip r:embed="rId30" cstate="print"/>
              <a:srcRect/>
              <a:stretch>
                <a:fillRect/>
              </a:stretch>
            </p:blipFill>
            <p:spPr bwMode="auto">
              <a:xfrm>
                <a:off x="1377" y="3200"/>
                <a:ext cx="290" cy="277"/>
              </a:xfrm>
              <a:prstGeom prst="rect">
                <a:avLst/>
              </a:prstGeom>
              <a:noFill/>
              <a:ln w="9525">
                <a:noFill/>
                <a:round/>
                <a:headEnd/>
                <a:tailEnd/>
              </a:ln>
              <a:effectLst/>
            </p:spPr>
          </p:pic>
          <p:pic>
            <p:nvPicPr>
              <p:cNvPr id="45" name="Picture 41"/>
              <p:cNvPicPr>
                <a:picLocks noChangeAspect="1" noChangeArrowheads="1"/>
              </p:cNvPicPr>
              <p:nvPr/>
            </p:nvPicPr>
            <p:blipFill>
              <a:blip r:embed="rId31" cstate="print"/>
              <a:srcRect/>
              <a:stretch>
                <a:fillRect/>
              </a:stretch>
            </p:blipFill>
            <p:spPr bwMode="auto">
              <a:xfrm>
                <a:off x="1666" y="3200"/>
                <a:ext cx="290" cy="277"/>
              </a:xfrm>
              <a:prstGeom prst="rect">
                <a:avLst/>
              </a:prstGeom>
              <a:noFill/>
              <a:ln w="9525">
                <a:noFill/>
                <a:round/>
                <a:headEnd/>
                <a:tailEnd/>
              </a:ln>
              <a:effectLst/>
            </p:spPr>
          </p:pic>
          <p:pic>
            <p:nvPicPr>
              <p:cNvPr id="46" name="Picture 42"/>
              <p:cNvPicPr>
                <a:picLocks noChangeAspect="1" noChangeArrowheads="1"/>
              </p:cNvPicPr>
              <p:nvPr/>
            </p:nvPicPr>
            <p:blipFill>
              <a:blip r:embed="rId32" cstate="print"/>
              <a:srcRect/>
              <a:stretch>
                <a:fillRect/>
              </a:stretch>
            </p:blipFill>
            <p:spPr bwMode="auto">
              <a:xfrm>
                <a:off x="1956" y="3200"/>
                <a:ext cx="290" cy="277"/>
              </a:xfrm>
              <a:prstGeom prst="rect">
                <a:avLst/>
              </a:prstGeom>
              <a:noFill/>
              <a:ln w="9525">
                <a:noFill/>
                <a:round/>
                <a:headEnd/>
                <a:tailEnd/>
              </a:ln>
              <a:effectLst/>
            </p:spPr>
          </p:pic>
          <p:pic>
            <p:nvPicPr>
              <p:cNvPr id="47" name="Picture 43"/>
              <p:cNvPicPr>
                <a:picLocks noChangeAspect="1" noChangeArrowheads="1"/>
              </p:cNvPicPr>
              <p:nvPr/>
            </p:nvPicPr>
            <p:blipFill>
              <a:blip r:embed="rId33" cstate="print"/>
              <a:srcRect/>
              <a:stretch>
                <a:fillRect/>
              </a:stretch>
            </p:blipFill>
            <p:spPr bwMode="auto">
              <a:xfrm>
                <a:off x="2245" y="3200"/>
                <a:ext cx="290" cy="277"/>
              </a:xfrm>
              <a:prstGeom prst="rect">
                <a:avLst/>
              </a:prstGeom>
              <a:noFill/>
              <a:ln w="9525">
                <a:noFill/>
                <a:round/>
                <a:headEnd/>
                <a:tailEnd/>
              </a:ln>
              <a:effectLst/>
            </p:spPr>
          </p:pic>
          <p:pic>
            <p:nvPicPr>
              <p:cNvPr id="48" name="Picture 44"/>
              <p:cNvPicPr>
                <a:picLocks noChangeAspect="1" noChangeArrowheads="1"/>
              </p:cNvPicPr>
              <p:nvPr/>
            </p:nvPicPr>
            <p:blipFill>
              <a:blip r:embed="rId34" cstate="print"/>
              <a:srcRect/>
              <a:stretch>
                <a:fillRect/>
              </a:stretch>
            </p:blipFill>
            <p:spPr bwMode="auto">
              <a:xfrm>
                <a:off x="2536" y="3200"/>
                <a:ext cx="289" cy="277"/>
              </a:xfrm>
              <a:prstGeom prst="rect">
                <a:avLst/>
              </a:prstGeom>
              <a:noFill/>
              <a:ln w="9525">
                <a:noFill/>
                <a:round/>
                <a:headEnd/>
                <a:tailEnd/>
              </a:ln>
              <a:effectLst/>
            </p:spPr>
          </p:pic>
          <p:pic>
            <p:nvPicPr>
              <p:cNvPr id="49" name="Picture 45"/>
              <p:cNvPicPr>
                <a:picLocks noChangeAspect="1" noChangeArrowheads="1"/>
              </p:cNvPicPr>
              <p:nvPr/>
            </p:nvPicPr>
            <p:blipFill>
              <a:blip r:embed="rId35" cstate="print"/>
              <a:srcRect/>
              <a:stretch>
                <a:fillRect/>
              </a:stretch>
            </p:blipFill>
            <p:spPr bwMode="auto">
              <a:xfrm>
                <a:off x="2825" y="3200"/>
                <a:ext cx="290" cy="277"/>
              </a:xfrm>
              <a:prstGeom prst="rect">
                <a:avLst/>
              </a:prstGeom>
              <a:noFill/>
              <a:ln w="9525">
                <a:noFill/>
                <a:round/>
                <a:headEnd/>
                <a:tailEnd/>
              </a:ln>
              <a:effectLst/>
            </p:spPr>
          </p:pic>
          <p:pic>
            <p:nvPicPr>
              <p:cNvPr id="50" name="Picture 46"/>
              <p:cNvPicPr>
                <a:picLocks noChangeAspect="1" noChangeArrowheads="1"/>
              </p:cNvPicPr>
              <p:nvPr/>
            </p:nvPicPr>
            <p:blipFill>
              <a:blip r:embed="rId36" cstate="print"/>
              <a:srcRect/>
              <a:stretch>
                <a:fillRect/>
              </a:stretch>
            </p:blipFill>
            <p:spPr bwMode="auto">
              <a:xfrm>
                <a:off x="3115" y="3200"/>
                <a:ext cx="290" cy="277"/>
              </a:xfrm>
              <a:prstGeom prst="rect">
                <a:avLst/>
              </a:prstGeom>
              <a:noFill/>
              <a:ln w="9525">
                <a:noFill/>
                <a:round/>
                <a:headEnd/>
                <a:tailEnd/>
              </a:ln>
              <a:effectLst/>
            </p:spPr>
          </p:pic>
          <p:pic>
            <p:nvPicPr>
              <p:cNvPr id="51" name="Picture 47"/>
              <p:cNvPicPr>
                <a:picLocks noChangeAspect="1" noChangeArrowheads="1"/>
              </p:cNvPicPr>
              <p:nvPr/>
            </p:nvPicPr>
            <p:blipFill>
              <a:blip r:embed="rId37" cstate="print"/>
              <a:srcRect/>
              <a:stretch>
                <a:fillRect/>
              </a:stretch>
            </p:blipFill>
            <p:spPr bwMode="auto">
              <a:xfrm>
                <a:off x="3405" y="3200"/>
                <a:ext cx="289" cy="277"/>
              </a:xfrm>
              <a:prstGeom prst="rect">
                <a:avLst/>
              </a:prstGeom>
              <a:noFill/>
              <a:ln w="9525">
                <a:noFill/>
                <a:round/>
                <a:headEnd/>
                <a:tailEnd/>
              </a:ln>
              <a:effectLst/>
            </p:spPr>
          </p:pic>
          <p:pic>
            <p:nvPicPr>
              <p:cNvPr id="52" name="Picture 48"/>
              <p:cNvPicPr>
                <a:picLocks noChangeAspect="1" noChangeArrowheads="1"/>
              </p:cNvPicPr>
              <p:nvPr/>
            </p:nvPicPr>
            <p:blipFill>
              <a:blip r:embed="rId38" cstate="print"/>
              <a:srcRect/>
              <a:stretch>
                <a:fillRect/>
              </a:stretch>
            </p:blipFill>
            <p:spPr bwMode="auto">
              <a:xfrm>
                <a:off x="3695" y="3200"/>
                <a:ext cx="290" cy="277"/>
              </a:xfrm>
              <a:prstGeom prst="rect">
                <a:avLst/>
              </a:prstGeom>
              <a:noFill/>
              <a:ln w="9525">
                <a:noFill/>
                <a:round/>
                <a:headEnd/>
                <a:tailEnd/>
              </a:ln>
              <a:effectLst/>
            </p:spPr>
          </p:pic>
          <p:pic>
            <p:nvPicPr>
              <p:cNvPr id="53" name="Picture 49">
                <a:hlinkClick r:id="rId39"/>
              </p:cNvPr>
              <p:cNvPicPr>
                <a:picLocks noChangeAspect="1" noChangeArrowheads="1"/>
              </p:cNvPicPr>
              <p:nvPr/>
            </p:nvPicPr>
            <p:blipFill>
              <a:blip r:embed="rId40" cstate="print"/>
              <a:srcRect/>
              <a:stretch>
                <a:fillRect/>
              </a:stretch>
            </p:blipFill>
            <p:spPr bwMode="auto">
              <a:xfrm>
                <a:off x="3984" y="3200"/>
                <a:ext cx="290" cy="277"/>
              </a:xfrm>
              <a:prstGeom prst="rect">
                <a:avLst/>
              </a:prstGeom>
              <a:noFill/>
              <a:ln w="9525">
                <a:noFill/>
                <a:round/>
                <a:headEnd/>
                <a:tailEnd/>
              </a:ln>
              <a:effectLst/>
            </p:spPr>
          </p:pic>
        </p:grpSp>
        <p:grpSp>
          <p:nvGrpSpPr>
            <p:cNvPr id="13" name="Group 50"/>
            <p:cNvGrpSpPr>
              <a:grpSpLocks/>
            </p:cNvGrpSpPr>
            <p:nvPr/>
          </p:nvGrpSpPr>
          <p:grpSpPr bwMode="auto">
            <a:xfrm>
              <a:off x="797" y="4097"/>
              <a:ext cx="3475" cy="277"/>
              <a:chOff x="797" y="4097"/>
              <a:chExt cx="3475" cy="277"/>
            </a:xfrm>
          </p:grpSpPr>
          <p:pic>
            <p:nvPicPr>
              <p:cNvPr id="30" name="Picture 51"/>
              <p:cNvPicPr>
                <a:picLocks noChangeAspect="1" noChangeArrowheads="1"/>
              </p:cNvPicPr>
              <p:nvPr/>
            </p:nvPicPr>
            <p:blipFill>
              <a:blip r:embed="rId41" cstate="print"/>
              <a:srcRect l="12993" r="10393"/>
              <a:stretch>
                <a:fillRect/>
              </a:stretch>
            </p:blipFill>
            <p:spPr bwMode="auto">
              <a:xfrm>
                <a:off x="797" y="4097"/>
                <a:ext cx="295" cy="277"/>
              </a:xfrm>
              <a:prstGeom prst="rect">
                <a:avLst/>
              </a:prstGeom>
              <a:noFill/>
              <a:ln w="9525">
                <a:noFill/>
                <a:round/>
                <a:headEnd/>
                <a:tailEnd/>
              </a:ln>
              <a:effectLst/>
            </p:spPr>
          </p:pic>
          <p:pic>
            <p:nvPicPr>
              <p:cNvPr id="31" name="Picture 52"/>
              <p:cNvPicPr>
                <a:picLocks noChangeAspect="1" noChangeArrowheads="1"/>
              </p:cNvPicPr>
              <p:nvPr/>
            </p:nvPicPr>
            <p:blipFill>
              <a:blip r:embed="rId42" cstate="print"/>
              <a:srcRect l="11957" r="12993"/>
              <a:stretch>
                <a:fillRect/>
              </a:stretch>
            </p:blipFill>
            <p:spPr bwMode="auto">
              <a:xfrm>
                <a:off x="1373" y="4097"/>
                <a:ext cx="299" cy="277"/>
              </a:xfrm>
              <a:prstGeom prst="rect">
                <a:avLst/>
              </a:prstGeom>
              <a:noFill/>
              <a:ln w="9525">
                <a:noFill/>
                <a:round/>
                <a:headEnd/>
                <a:tailEnd/>
              </a:ln>
              <a:effectLst/>
            </p:spPr>
          </p:pic>
          <p:pic>
            <p:nvPicPr>
              <p:cNvPr id="32" name="Picture 53"/>
              <p:cNvPicPr>
                <a:picLocks noChangeAspect="1" noChangeArrowheads="1"/>
              </p:cNvPicPr>
              <p:nvPr/>
            </p:nvPicPr>
            <p:blipFill>
              <a:blip r:embed="rId43" cstate="print"/>
              <a:srcRect l="12993" r="12993"/>
              <a:stretch>
                <a:fillRect/>
              </a:stretch>
            </p:blipFill>
            <p:spPr bwMode="auto">
              <a:xfrm>
                <a:off x="1089" y="4097"/>
                <a:ext cx="285" cy="277"/>
              </a:xfrm>
              <a:prstGeom prst="rect">
                <a:avLst/>
              </a:prstGeom>
              <a:noFill/>
              <a:ln w="9525">
                <a:noFill/>
                <a:round/>
                <a:headEnd/>
                <a:tailEnd/>
              </a:ln>
              <a:effectLst/>
            </p:spPr>
          </p:pic>
          <p:pic>
            <p:nvPicPr>
              <p:cNvPr id="33" name="Picture 54"/>
              <p:cNvPicPr>
                <a:picLocks noChangeAspect="1" noChangeArrowheads="1"/>
              </p:cNvPicPr>
              <p:nvPr/>
            </p:nvPicPr>
            <p:blipFill>
              <a:blip r:embed="rId44" cstate="print"/>
              <a:srcRect l="12993" r="12993"/>
              <a:stretch>
                <a:fillRect/>
              </a:stretch>
            </p:blipFill>
            <p:spPr bwMode="auto">
              <a:xfrm>
                <a:off x="1665" y="4097"/>
                <a:ext cx="286" cy="277"/>
              </a:xfrm>
              <a:prstGeom prst="rect">
                <a:avLst/>
              </a:prstGeom>
              <a:noFill/>
              <a:ln w="9525">
                <a:noFill/>
                <a:round/>
                <a:headEnd/>
                <a:tailEnd/>
              </a:ln>
              <a:effectLst/>
            </p:spPr>
          </p:pic>
          <p:pic>
            <p:nvPicPr>
              <p:cNvPr id="34" name="Picture 55"/>
              <p:cNvPicPr>
                <a:picLocks noChangeAspect="1" noChangeArrowheads="1"/>
              </p:cNvPicPr>
              <p:nvPr/>
            </p:nvPicPr>
            <p:blipFill>
              <a:blip r:embed="rId45" cstate="print"/>
              <a:srcRect l="10909" r="12993"/>
              <a:stretch>
                <a:fillRect/>
              </a:stretch>
            </p:blipFill>
            <p:spPr bwMode="auto">
              <a:xfrm>
                <a:off x="1949" y="4097"/>
                <a:ext cx="294" cy="277"/>
              </a:xfrm>
              <a:prstGeom prst="rect">
                <a:avLst/>
              </a:prstGeom>
              <a:noFill/>
              <a:ln w="9525">
                <a:noFill/>
                <a:round/>
                <a:headEnd/>
                <a:tailEnd/>
              </a:ln>
              <a:effectLst/>
            </p:spPr>
          </p:pic>
          <p:pic>
            <p:nvPicPr>
              <p:cNvPr id="35" name="Picture 56"/>
              <p:cNvPicPr>
                <a:picLocks noChangeAspect="1" noChangeArrowheads="1"/>
              </p:cNvPicPr>
              <p:nvPr/>
            </p:nvPicPr>
            <p:blipFill>
              <a:blip r:embed="rId46" cstate="print"/>
              <a:srcRect/>
              <a:stretch>
                <a:fillRect/>
              </a:stretch>
            </p:blipFill>
            <p:spPr bwMode="auto">
              <a:xfrm>
                <a:off x="2239" y="4097"/>
                <a:ext cx="301" cy="277"/>
              </a:xfrm>
              <a:prstGeom prst="rect">
                <a:avLst/>
              </a:prstGeom>
              <a:noFill/>
              <a:ln w="9525">
                <a:noFill/>
                <a:round/>
                <a:headEnd/>
                <a:tailEnd/>
              </a:ln>
              <a:effectLst/>
            </p:spPr>
          </p:pic>
          <p:pic>
            <p:nvPicPr>
              <p:cNvPr id="36" name="Picture 57"/>
              <p:cNvPicPr>
                <a:picLocks noChangeAspect="1" noChangeArrowheads="1"/>
              </p:cNvPicPr>
              <p:nvPr/>
            </p:nvPicPr>
            <p:blipFill>
              <a:blip r:embed="rId47" cstate="print"/>
              <a:srcRect/>
              <a:stretch>
                <a:fillRect/>
              </a:stretch>
            </p:blipFill>
            <p:spPr bwMode="auto">
              <a:xfrm>
                <a:off x="2540" y="4097"/>
                <a:ext cx="290" cy="277"/>
              </a:xfrm>
              <a:prstGeom prst="rect">
                <a:avLst/>
              </a:prstGeom>
              <a:noFill/>
              <a:ln w="9525">
                <a:noFill/>
                <a:round/>
                <a:headEnd/>
                <a:tailEnd/>
              </a:ln>
              <a:effectLst/>
            </p:spPr>
          </p:pic>
          <p:pic>
            <p:nvPicPr>
              <p:cNvPr id="37" name="Picture 58"/>
              <p:cNvPicPr>
                <a:picLocks noChangeAspect="1" noChangeArrowheads="1"/>
              </p:cNvPicPr>
              <p:nvPr/>
            </p:nvPicPr>
            <p:blipFill>
              <a:blip r:embed="rId48" cstate="print"/>
              <a:srcRect/>
              <a:stretch>
                <a:fillRect/>
              </a:stretch>
            </p:blipFill>
            <p:spPr bwMode="auto">
              <a:xfrm>
                <a:off x="2831" y="4097"/>
                <a:ext cx="290" cy="277"/>
              </a:xfrm>
              <a:prstGeom prst="rect">
                <a:avLst/>
              </a:prstGeom>
              <a:noFill/>
              <a:ln w="9525">
                <a:noFill/>
                <a:round/>
                <a:headEnd/>
                <a:tailEnd/>
              </a:ln>
              <a:effectLst/>
            </p:spPr>
          </p:pic>
          <p:pic>
            <p:nvPicPr>
              <p:cNvPr id="38" name="Picture 59"/>
              <p:cNvPicPr>
                <a:picLocks noChangeAspect="1" noChangeArrowheads="1"/>
              </p:cNvPicPr>
              <p:nvPr/>
            </p:nvPicPr>
            <p:blipFill>
              <a:blip r:embed="rId49" cstate="print"/>
              <a:srcRect/>
              <a:stretch>
                <a:fillRect/>
              </a:stretch>
            </p:blipFill>
            <p:spPr bwMode="auto">
              <a:xfrm>
                <a:off x="3121" y="4097"/>
                <a:ext cx="290" cy="277"/>
              </a:xfrm>
              <a:prstGeom prst="rect">
                <a:avLst/>
              </a:prstGeom>
              <a:noFill/>
              <a:ln w="9525">
                <a:noFill/>
                <a:round/>
                <a:headEnd/>
                <a:tailEnd/>
              </a:ln>
              <a:effectLst/>
            </p:spPr>
          </p:pic>
          <p:pic>
            <p:nvPicPr>
              <p:cNvPr id="39" name="Picture 60"/>
              <p:cNvPicPr>
                <a:picLocks noChangeAspect="1" noChangeArrowheads="1"/>
              </p:cNvPicPr>
              <p:nvPr/>
            </p:nvPicPr>
            <p:blipFill>
              <a:blip r:embed="rId50" cstate="print"/>
              <a:srcRect/>
              <a:stretch>
                <a:fillRect/>
              </a:stretch>
            </p:blipFill>
            <p:spPr bwMode="auto">
              <a:xfrm>
                <a:off x="3412" y="4097"/>
                <a:ext cx="290" cy="277"/>
              </a:xfrm>
              <a:prstGeom prst="rect">
                <a:avLst/>
              </a:prstGeom>
              <a:noFill/>
              <a:ln w="9525">
                <a:noFill/>
                <a:round/>
                <a:headEnd/>
                <a:tailEnd/>
              </a:ln>
              <a:effectLst/>
            </p:spPr>
          </p:pic>
          <p:pic>
            <p:nvPicPr>
              <p:cNvPr id="40" name="Picture 61"/>
              <p:cNvPicPr>
                <a:picLocks noChangeAspect="1" noChangeArrowheads="1"/>
              </p:cNvPicPr>
              <p:nvPr/>
            </p:nvPicPr>
            <p:blipFill>
              <a:blip r:embed="rId51" cstate="print"/>
              <a:srcRect l="12993" r="12993"/>
              <a:stretch>
                <a:fillRect/>
              </a:stretch>
            </p:blipFill>
            <p:spPr bwMode="auto">
              <a:xfrm>
                <a:off x="3702" y="4097"/>
                <a:ext cx="286" cy="277"/>
              </a:xfrm>
              <a:prstGeom prst="rect">
                <a:avLst/>
              </a:prstGeom>
              <a:noFill/>
              <a:ln w="9525">
                <a:noFill/>
                <a:round/>
                <a:headEnd/>
                <a:tailEnd/>
              </a:ln>
              <a:effectLst/>
            </p:spPr>
          </p:pic>
          <p:pic>
            <p:nvPicPr>
              <p:cNvPr id="41" name="Picture 62"/>
              <p:cNvPicPr>
                <a:picLocks noChangeAspect="1" noChangeArrowheads="1"/>
              </p:cNvPicPr>
              <p:nvPr/>
            </p:nvPicPr>
            <p:blipFill>
              <a:blip r:embed="rId52" cstate="print"/>
              <a:srcRect l="10393" r="12993"/>
              <a:stretch>
                <a:fillRect/>
              </a:stretch>
            </p:blipFill>
            <p:spPr bwMode="auto">
              <a:xfrm>
                <a:off x="3977" y="4097"/>
                <a:ext cx="295" cy="277"/>
              </a:xfrm>
              <a:prstGeom prst="rect">
                <a:avLst/>
              </a:prstGeom>
              <a:noFill/>
              <a:ln w="9525">
                <a:noFill/>
                <a:round/>
                <a:headEnd/>
                <a:tailEnd/>
              </a:ln>
              <a:effectLst/>
            </p:spPr>
          </p:pic>
        </p:grpSp>
        <p:sp>
          <p:nvSpPr>
            <p:cNvPr id="14" name="Text Box 63"/>
            <p:cNvSpPr txBox="1">
              <a:spLocks noChangeArrowheads="1"/>
            </p:cNvSpPr>
            <p:nvPr/>
          </p:nvSpPr>
          <p:spPr bwMode="auto">
            <a:xfrm>
              <a:off x="476" y="3200"/>
              <a:ext cx="344" cy="157"/>
            </a:xfrm>
            <a:prstGeom prst="rect">
              <a:avLst/>
            </a:prstGeom>
            <a:noFill/>
            <a:ln w="9525">
              <a:noFill/>
              <a:round/>
              <a:headEnd/>
              <a:tailEnd/>
            </a:ln>
            <a:effectLst/>
          </p:spPr>
          <p:txBody>
            <a:bodyPr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latin typeface="Century Gothic" pitchFamily="34" charset="0"/>
                </a:rPr>
                <a:t>TKY</a:t>
              </a:r>
            </a:p>
          </p:txBody>
        </p:sp>
        <p:sp>
          <p:nvSpPr>
            <p:cNvPr id="15" name="Text Box 64"/>
            <p:cNvSpPr txBox="1">
              <a:spLocks noChangeArrowheads="1"/>
            </p:cNvSpPr>
            <p:nvPr/>
          </p:nvSpPr>
          <p:spPr bwMode="auto">
            <a:xfrm>
              <a:off x="476" y="3522"/>
              <a:ext cx="344" cy="157"/>
            </a:xfrm>
            <a:prstGeom prst="rect">
              <a:avLst/>
            </a:prstGeom>
            <a:noFill/>
            <a:ln w="9525">
              <a:noFill/>
              <a:round/>
              <a:headEnd/>
              <a:tailEnd/>
            </a:ln>
            <a:effectLst/>
          </p:spPr>
          <p:txBody>
            <a:bodyPr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latin typeface="Century Gothic" pitchFamily="34" charset="0"/>
                </a:rPr>
                <a:t>TGF</a:t>
              </a:r>
            </a:p>
          </p:txBody>
        </p:sp>
        <p:sp>
          <p:nvSpPr>
            <p:cNvPr id="16" name="Text Box 65"/>
            <p:cNvSpPr txBox="1">
              <a:spLocks noChangeArrowheads="1"/>
            </p:cNvSpPr>
            <p:nvPr/>
          </p:nvSpPr>
          <p:spPr bwMode="auto">
            <a:xfrm>
              <a:off x="476" y="3843"/>
              <a:ext cx="344" cy="157"/>
            </a:xfrm>
            <a:prstGeom prst="rect">
              <a:avLst/>
            </a:prstGeom>
            <a:noFill/>
            <a:ln w="9525">
              <a:noFill/>
              <a:round/>
              <a:headEnd/>
              <a:tailEnd/>
            </a:ln>
            <a:effectLst/>
          </p:spPr>
          <p:txBody>
            <a:bodyPr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latin typeface="Century Gothic" pitchFamily="34" charset="0"/>
                </a:rPr>
                <a:t>MSE</a:t>
              </a:r>
            </a:p>
          </p:txBody>
        </p:sp>
        <p:sp>
          <p:nvSpPr>
            <p:cNvPr id="17" name="Text Box 66"/>
            <p:cNvSpPr txBox="1">
              <a:spLocks noChangeArrowheads="1"/>
            </p:cNvSpPr>
            <p:nvPr/>
          </p:nvSpPr>
          <p:spPr bwMode="auto">
            <a:xfrm>
              <a:off x="476" y="4164"/>
              <a:ext cx="344" cy="157"/>
            </a:xfrm>
            <a:prstGeom prst="rect">
              <a:avLst/>
            </a:prstGeom>
            <a:noFill/>
            <a:ln w="9525">
              <a:noFill/>
              <a:round/>
              <a:headEnd/>
              <a:tailEnd/>
            </a:ln>
            <a:effectLst/>
          </p:spPr>
          <p:txBody>
            <a:bodyPr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100" b="1">
                  <a:solidFill>
                    <a:srgbClr val="000000"/>
                  </a:solidFill>
                  <a:latin typeface="Century Gothic" pitchFamily="34" charset="0"/>
                </a:rPr>
                <a:t>RHN</a:t>
              </a:r>
            </a:p>
          </p:txBody>
        </p:sp>
        <p:sp>
          <p:nvSpPr>
            <p:cNvPr id="18" name="Text Box 67"/>
            <p:cNvSpPr txBox="1">
              <a:spLocks noChangeArrowheads="1"/>
            </p:cNvSpPr>
            <p:nvPr/>
          </p:nvSpPr>
          <p:spPr bwMode="auto">
            <a:xfrm>
              <a:off x="859" y="3095"/>
              <a:ext cx="238"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Mar.</a:t>
              </a:r>
            </a:p>
          </p:txBody>
        </p:sp>
        <p:sp>
          <p:nvSpPr>
            <p:cNvPr id="19" name="Text Box 68"/>
            <p:cNvSpPr txBox="1">
              <a:spLocks noChangeArrowheads="1"/>
            </p:cNvSpPr>
            <p:nvPr/>
          </p:nvSpPr>
          <p:spPr bwMode="auto">
            <a:xfrm>
              <a:off x="1132" y="3096"/>
              <a:ext cx="233"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Apr.</a:t>
              </a:r>
            </a:p>
          </p:txBody>
        </p:sp>
        <p:sp>
          <p:nvSpPr>
            <p:cNvPr id="20" name="Text Box 69"/>
            <p:cNvSpPr txBox="1">
              <a:spLocks noChangeArrowheads="1"/>
            </p:cNvSpPr>
            <p:nvPr/>
          </p:nvSpPr>
          <p:spPr bwMode="auto">
            <a:xfrm>
              <a:off x="1436" y="3096"/>
              <a:ext cx="233"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May</a:t>
              </a:r>
            </a:p>
          </p:txBody>
        </p:sp>
        <p:sp>
          <p:nvSpPr>
            <p:cNvPr id="21" name="Text Box 70"/>
            <p:cNvSpPr txBox="1">
              <a:spLocks noChangeArrowheads="1"/>
            </p:cNvSpPr>
            <p:nvPr/>
          </p:nvSpPr>
          <p:spPr bwMode="auto">
            <a:xfrm>
              <a:off x="1718" y="3096"/>
              <a:ext cx="237"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Jun.</a:t>
              </a:r>
            </a:p>
          </p:txBody>
        </p:sp>
        <p:sp>
          <p:nvSpPr>
            <p:cNvPr id="22" name="Text Box 71"/>
            <p:cNvSpPr txBox="1">
              <a:spLocks noChangeArrowheads="1"/>
            </p:cNvSpPr>
            <p:nvPr/>
          </p:nvSpPr>
          <p:spPr bwMode="auto">
            <a:xfrm>
              <a:off x="1992" y="3096"/>
              <a:ext cx="218"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Jul.</a:t>
              </a:r>
            </a:p>
          </p:txBody>
        </p:sp>
        <p:sp>
          <p:nvSpPr>
            <p:cNvPr id="23" name="Text Box 72"/>
            <p:cNvSpPr txBox="1">
              <a:spLocks noChangeArrowheads="1"/>
            </p:cNvSpPr>
            <p:nvPr/>
          </p:nvSpPr>
          <p:spPr bwMode="auto">
            <a:xfrm>
              <a:off x="2291" y="3096"/>
              <a:ext cx="240"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Aug.</a:t>
              </a:r>
            </a:p>
          </p:txBody>
        </p:sp>
        <p:sp>
          <p:nvSpPr>
            <p:cNvPr id="24" name="Text Box 73"/>
            <p:cNvSpPr txBox="1">
              <a:spLocks noChangeArrowheads="1"/>
            </p:cNvSpPr>
            <p:nvPr/>
          </p:nvSpPr>
          <p:spPr bwMode="auto">
            <a:xfrm>
              <a:off x="2596" y="3096"/>
              <a:ext cx="241"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Sep.</a:t>
              </a:r>
            </a:p>
          </p:txBody>
        </p:sp>
        <p:sp>
          <p:nvSpPr>
            <p:cNvPr id="25" name="Text Box 74"/>
            <p:cNvSpPr txBox="1">
              <a:spLocks noChangeArrowheads="1"/>
            </p:cNvSpPr>
            <p:nvPr/>
          </p:nvSpPr>
          <p:spPr bwMode="auto">
            <a:xfrm>
              <a:off x="2874" y="3096"/>
              <a:ext cx="238"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Oct.</a:t>
              </a:r>
            </a:p>
          </p:txBody>
        </p:sp>
        <p:sp>
          <p:nvSpPr>
            <p:cNvPr id="26" name="Text Box 75"/>
            <p:cNvSpPr txBox="1">
              <a:spLocks noChangeArrowheads="1"/>
            </p:cNvSpPr>
            <p:nvPr/>
          </p:nvSpPr>
          <p:spPr bwMode="auto">
            <a:xfrm>
              <a:off x="3156" y="3096"/>
              <a:ext cx="242"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Nov.</a:t>
              </a:r>
            </a:p>
          </p:txBody>
        </p:sp>
        <p:sp>
          <p:nvSpPr>
            <p:cNvPr id="27" name="Text Box 76"/>
            <p:cNvSpPr txBox="1">
              <a:spLocks noChangeArrowheads="1"/>
            </p:cNvSpPr>
            <p:nvPr/>
          </p:nvSpPr>
          <p:spPr bwMode="auto">
            <a:xfrm>
              <a:off x="3456" y="3096"/>
              <a:ext cx="244"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Dec.</a:t>
              </a:r>
            </a:p>
          </p:txBody>
        </p:sp>
        <p:sp>
          <p:nvSpPr>
            <p:cNvPr id="28" name="Text Box 77"/>
            <p:cNvSpPr txBox="1">
              <a:spLocks noChangeArrowheads="1"/>
            </p:cNvSpPr>
            <p:nvPr/>
          </p:nvSpPr>
          <p:spPr bwMode="auto">
            <a:xfrm>
              <a:off x="3745" y="3096"/>
              <a:ext cx="235"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Jan.</a:t>
              </a:r>
            </a:p>
          </p:txBody>
        </p:sp>
        <p:sp>
          <p:nvSpPr>
            <p:cNvPr id="29" name="Text Box 78"/>
            <p:cNvSpPr txBox="1">
              <a:spLocks noChangeArrowheads="1"/>
            </p:cNvSpPr>
            <p:nvPr/>
          </p:nvSpPr>
          <p:spPr bwMode="auto">
            <a:xfrm>
              <a:off x="4024" y="3096"/>
              <a:ext cx="237" cy="132"/>
            </a:xfrm>
            <a:prstGeom prst="rect">
              <a:avLst/>
            </a:prstGeom>
            <a:noFill/>
            <a:ln w="9525">
              <a:noFill/>
              <a:round/>
              <a:headEnd/>
              <a:tailEnd/>
            </a:ln>
            <a:effectLst/>
          </p:spPr>
          <p:txBody>
            <a:bodyPr wrap="none" lIns="98640" tIns="49320" rIns="98640" bIns="49320">
              <a:spAutoFit/>
            </a:bodyPr>
            <a:lstStyle/>
            <a:p>
              <a:pPr>
                <a:lnSpc>
                  <a:spcPct val="90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800" b="1">
                  <a:solidFill>
                    <a:srgbClr val="000000"/>
                  </a:solidFill>
                  <a:latin typeface="Century Gothic" pitchFamily="34" charset="0"/>
                </a:rPr>
                <a:t>Feb.</a:t>
              </a:r>
            </a:p>
          </p:txBody>
        </p:sp>
      </p:grpSp>
      <p:grpSp>
        <p:nvGrpSpPr>
          <p:cNvPr id="164" name="Group 163"/>
          <p:cNvGrpSpPr/>
          <p:nvPr/>
        </p:nvGrpSpPr>
        <p:grpSpPr>
          <a:xfrm>
            <a:off x="3143240" y="3571876"/>
            <a:ext cx="2274889" cy="2501916"/>
            <a:chOff x="2928926" y="3857628"/>
            <a:chExt cx="2274889" cy="2501916"/>
          </a:xfrm>
        </p:grpSpPr>
        <p:sp>
          <p:nvSpPr>
            <p:cNvPr id="79" name="Rectangle 17"/>
            <p:cNvSpPr>
              <a:spLocks noChangeArrowheads="1"/>
            </p:cNvSpPr>
            <p:nvPr/>
          </p:nvSpPr>
          <p:spPr bwMode="auto">
            <a:xfrm>
              <a:off x="2928926" y="6215082"/>
              <a:ext cx="1871663" cy="144462"/>
            </a:xfrm>
            <a:prstGeom prst="rect">
              <a:avLst/>
            </a:prstGeom>
            <a:solidFill>
              <a:srgbClr val="996633"/>
            </a:solidFill>
            <a:ln w="9525">
              <a:noFill/>
              <a:round/>
              <a:headEnd/>
              <a:tailEnd/>
            </a:ln>
            <a:effectLst/>
            <a:scene3d>
              <a:camera prst="legacyObliqueTopRight"/>
              <a:lightRig rig="legacyFlat2" dir="t"/>
            </a:scene3d>
            <a:sp3d extrusionH="1243000" prstMaterial="legacyMatte">
              <a:bevelT w="13500" h="13500" prst="angle"/>
              <a:bevelB w="13500" h="13500" prst="angle"/>
              <a:extrusionClr>
                <a:srgbClr val="996633"/>
              </a:extrusionClr>
            </a:sp3d>
          </p:spPr>
          <p:txBody>
            <a:bodyPr wrap="none" anchor="ctr">
              <a:flatTx/>
            </a:bodyPr>
            <a:lstStyle/>
            <a:p>
              <a:endParaRPr lang="th-TH"/>
            </a:p>
          </p:txBody>
        </p:sp>
        <p:grpSp>
          <p:nvGrpSpPr>
            <p:cNvPr id="81" name="Group 19"/>
            <p:cNvGrpSpPr>
              <a:grpSpLocks/>
            </p:cNvGrpSpPr>
            <p:nvPr/>
          </p:nvGrpSpPr>
          <p:grpSpPr bwMode="auto">
            <a:xfrm>
              <a:off x="3143240" y="4429132"/>
              <a:ext cx="2060575" cy="1528762"/>
              <a:chOff x="2971" y="533"/>
              <a:chExt cx="1298" cy="963"/>
            </a:xfrm>
          </p:grpSpPr>
          <p:pic>
            <p:nvPicPr>
              <p:cNvPr id="134" name="Picture 20"/>
              <p:cNvPicPr>
                <a:picLocks noChangeAspect="1" noChangeArrowheads="1"/>
              </p:cNvPicPr>
              <p:nvPr/>
            </p:nvPicPr>
            <p:blipFill>
              <a:blip r:embed="rId53" cstate="print"/>
              <a:srcRect/>
              <a:stretch>
                <a:fillRect/>
              </a:stretch>
            </p:blipFill>
            <p:spPr bwMode="auto">
              <a:xfrm>
                <a:off x="3243" y="533"/>
                <a:ext cx="196" cy="146"/>
              </a:xfrm>
              <a:prstGeom prst="rect">
                <a:avLst/>
              </a:prstGeom>
              <a:noFill/>
              <a:ln w="9525">
                <a:noFill/>
                <a:round/>
                <a:headEnd/>
                <a:tailEnd/>
              </a:ln>
              <a:effectLst/>
            </p:spPr>
          </p:pic>
          <p:grpSp>
            <p:nvGrpSpPr>
              <p:cNvPr id="135" name="Group 21"/>
              <p:cNvGrpSpPr>
                <a:grpSpLocks/>
              </p:cNvGrpSpPr>
              <p:nvPr/>
            </p:nvGrpSpPr>
            <p:grpSpPr bwMode="auto">
              <a:xfrm>
                <a:off x="2971" y="624"/>
                <a:ext cx="1298" cy="872"/>
                <a:chOff x="2971" y="624"/>
                <a:chExt cx="1298" cy="872"/>
              </a:xfrm>
            </p:grpSpPr>
            <p:pic>
              <p:nvPicPr>
                <p:cNvPr id="136" name="Picture 22"/>
                <p:cNvPicPr>
                  <a:picLocks noChangeAspect="1" noChangeArrowheads="1"/>
                </p:cNvPicPr>
                <p:nvPr/>
              </p:nvPicPr>
              <p:blipFill>
                <a:blip r:embed="rId54" cstate="print"/>
                <a:srcRect/>
                <a:stretch>
                  <a:fillRect/>
                </a:stretch>
              </p:blipFill>
              <p:spPr bwMode="auto">
                <a:xfrm>
                  <a:off x="3561" y="840"/>
                  <a:ext cx="120" cy="474"/>
                </a:xfrm>
                <a:prstGeom prst="rect">
                  <a:avLst/>
                </a:prstGeom>
                <a:noFill/>
                <a:ln w="9525">
                  <a:noFill/>
                  <a:round/>
                  <a:headEnd/>
                  <a:tailEnd/>
                </a:ln>
                <a:effectLst/>
              </p:spPr>
            </p:pic>
            <p:pic>
              <p:nvPicPr>
                <p:cNvPr id="137" name="Picture 23"/>
                <p:cNvPicPr>
                  <a:picLocks noChangeAspect="1" noChangeArrowheads="1"/>
                </p:cNvPicPr>
                <p:nvPr/>
              </p:nvPicPr>
              <p:blipFill>
                <a:blip r:embed="rId55" cstate="print"/>
                <a:srcRect/>
                <a:stretch>
                  <a:fillRect/>
                </a:stretch>
              </p:blipFill>
              <p:spPr bwMode="auto">
                <a:xfrm>
                  <a:off x="3651" y="705"/>
                  <a:ext cx="166" cy="654"/>
                </a:xfrm>
                <a:prstGeom prst="rect">
                  <a:avLst/>
                </a:prstGeom>
                <a:noFill/>
                <a:ln w="9525">
                  <a:noFill/>
                  <a:round/>
                  <a:headEnd/>
                  <a:tailEnd/>
                </a:ln>
                <a:effectLst/>
              </p:spPr>
            </p:pic>
            <p:pic>
              <p:nvPicPr>
                <p:cNvPr id="138" name="Picture 24"/>
                <p:cNvPicPr>
                  <a:picLocks noChangeAspect="1" noChangeArrowheads="1"/>
                </p:cNvPicPr>
                <p:nvPr/>
              </p:nvPicPr>
              <p:blipFill>
                <a:blip r:embed="rId56" cstate="print"/>
                <a:srcRect/>
                <a:stretch>
                  <a:fillRect/>
                </a:stretch>
              </p:blipFill>
              <p:spPr bwMode="auto">
                <a:xfrm>
                  <a:off x="3833" y="749"/>
                  <a:ext cx="143" cy="565"/>
                </a:xfrm>
                <a:prstGeom prst="rect">
                  <a:avLst/>
                </a:prstGeom>
                <a:noFill/>
                <a:ln w="9525">
                  <a:noFill/>
                  <a:round/>
                  <a:headEnd/>
                  <a:tailEnd/>
                </a:ln>
                <a:effectLst/>
              </p:spPr>
            </p:pic>
            <p:pic>
              <p:nvPicPr>
                <p:cNvPr id="139" name="Picture 25"/>
                <p:cNvPicPr>
                  <a:picLocks noChangeAspect="1" noChangeArrowheads="1"/>
                </p:cNvPicPr>
                <p:nvPr/>
              </p:nvPicPr>
              <p:blipFill>
                <a:blip r:embed="rId54" cstate="print"/>
                <a:srcRect/>
                <a:stretch>
                  <a:fillRect/>
                </a:stretch>
              </p:blipFill>
              <p:spPr bwMode="auto">
                <a:xfrm>
                  <a:off x="3924" y="931"/>
                  <a:ext cx="120" cy="474"/>
                </a:xfrm>
                <a:prstGeom prst="rect">
                  <a:avLst/>
                </a:prstGeom>
                <a:noFill/>
                <a:ln w="9525">
                  <a:noFill/>
                  <a:round/>
                  <a:headEnd/>
                  <a:tailEnd/>
                </a:ln>
                <a:effectLst/>
              </p:spPr>
            </p:pic>
            <p:pic>
              <p:nvPicPr>
                <p:cNvPr id="140" name="Picture 26"/>
                <p:cNvPicPr>
                  <a:picLocks noChangeAspect="1" noChangeArrowheads="1"/>
                </p:cNvPicPr>
                <p:nvPr/>
              </p:nvPicPr>
              <p:blipFill>
                <a:blip r:embed="rId57" cstate="print"/>
                <a:srcRect/>
                <a:stretch>
                  <a:fillRect/>
                </a:stretch>
              </p:blipFill>
              <p:spPr bwMode="auto">
                <a:xfrm>
                  <a:off x="3198" y="625"/>
                  <a:ext cx="273" cy="769"/>
                </a:xfrm>
                <a:prstGeom prst="rect">
                  <a:avLst/>
                </a:prstGeom>
                <a:noFill/>
                <a:ln w="9525">
                  <a:noFill/>
                  <a:round/>
                  <a:headEnd/>
                  <a:tailEnd/>
                </a:ln>
                <a:effectLst/>
              </p:spPr>
            </p:pic>
            <p:pic>
              <p:nvPicPr>
                <p:cNvPr id="141" name="Picture 27"/>
                <p:cNvPicPr>
                  <a:picLocks noChangeAspect="1" noChangeArrowheads="1"/>
                </p:cNvPicPr>
                <p:nvPr/>
              </p:nvPicPr>
              <p:blipFill>
                <a:blip r:embed="rId58" cstate="print"/>
                <a:srcRect/>
                <a:stretch>
                  <a:fillRect/>
                </a:stretch>
              </p:blipFill>
              <p:spPr bwMode="auto">
                <a:xfrm>
                  <a:off x="3244" y="624"/>
                  <a:ext cx="102" cy="78"/>
                </a:xfrm>
                <a:prstGeom prst="rect">
                  <a:avLst/>
                </a:prstGeom>
                <a:noFill/>
                <a:ln w="9525">
                  <a:noFill/>
                  <a:round/>
                  <a:headEnd/>
                  <a:tailEnd/>
                </a:ln>
                <a:effectLst/>
              </p:spPr>
            </p:pic>
            <p:pic>
              <p:nvPicPr>
                <p:cNvPr id="142" name="Picture 28"/>
                <p:cNvPicPr>
                  <a:picLocks noChangeAspect="1" noChangeArrowheads="1"/>
                </p:cNvPicPr>
                <p:nvPr/>
              </p:nvPicPr>
              <p:blipFill>
                <a:blip r:embed="rId59" cstate="print"/>
                <a:srcRect/>
                <a:stretch>
                  <a:fillRect/>
                </a:stretch>
              </p:blipFill>
              <p:spPr bwMode="auto">
                <a:xfrm>
                  <a:off x="3379" y="625"/>
                  <a:ext cx="249" cy="77"/>
                </a:xfrm>
                <a:prstGeom prst="rect">
                  <a:avLst/>
                </a:prstGeom>
                <a:noFill/>
                <a:ln w="9525">
                  <a:noFill/>
                  <a:round/>
                  <a:headEnd/>
                  <a:tailEnd/>
                </a:ln>
                <a:effectLst/>
              </p:spPr>
            </p:pic>
            <p:pic>
              <p:nvPicPr>
                <p:cNvPr id="143" name="Picture 29"/>
                <p:cNvPicPr>
                  <a:picLocks noChangeAspect="1" noChangeArrowheads="1"/>
                </p:cNvPicPr>
                <p:nvPr/>
              </p:nvPicPr>
              <p:blipFill>
                <a:blip r:embed="rId60" cstate="print"/>
                <a:srcRect/>
                <a:stretch>
                  <a:fillRect/>
                </a:stretch>
              </p:blipFill>
              <p:spPr bwMode="auto">
                <a:xfrm>
                  <a:off x="3787" y="1156"/>
                  <a:ext cx="29" cy="247"/>
                </a:xfrm>
                <a:prstGeom prst="rect">
                  <a:avLst/>
                </a:prstGeom>
                <a:noFill/>
                <a:ln w="9525">
                  <a:noFill/>
                  <a:round/>
                  <a:headEnd/>
                  <a:tailEnd/>
                </a:ln>
                <a:effectLst/>
              </p:spPr>
            </p:pic>
            <p:pic>
              <p:nvPicPr>
                <p:cNvPr id="144" name="Picture 30"/>
                <p:cNvPicPr>
                  <a:picLocks noChangeAspect="1" noChangeArrowheads="1"/>
                </p:cNvPicPr>
                <p:nvPr/>
              </p:nvPicPr>
              <p:blipFill>
                <a:blip r:embed="rId61" cstate="print"/>
                <a:srcRect/>
                <a:stretch>
                  <a:fillRect/>
                </a:stretch>
              </p:blipFill>
              <p:spPr bwMode="auto">
                <a:xfrm>
                  <a:off x="3355" y="885"/>
                  <a:ext cx="78" cy="102"/>
                </a:xfrm>
                <a:prstGeom prst="rect">
                  <a:avLst/>
                </a:prstGeom>
                <a:noFill/>
                <a:ln w="9525">
                  <a:noFill/>
                  <a:round/>
                  <a:headEnd/>
                  <a:tailEnd/>
                </a:ln>
                <a:effectLst/>
              </p:spPr>
            </p:pic>
            <p:pic>
              <p:nvPicPr>
                <p:cNvPr id="145" name="Picture 31"/>
                <p:cNvPicPr>
                  <a:picLocks noChangeAspect="1" noChangeArrowheads="1"/>
                </p:cNvPicPr>
                <p:nvPr/>
              </p:nvPicPr>
              <p:blipFill>
                <a:blip r:embed="rId59" cstate="print"/>
                <a:srcRect/>
                <a:stretch>
                  <a:fillRect/>
                </a:stretch>
              </p:blipFill>
              <p:spPr bwMode="auto">
                <a:xfrm>
                  <a:off x="3787" y="1133"/>
                  <a:ext cx="249" cy="77"/>
                </a:xfrm>
                <a:prstGeom prst="rect">
                  <a:avLst/>
                </a:prstGeom>
                <a:noFill/>
                <a:ln w="9525">
                  <a:noFill/>
                  <a:round/>
                  <a:headEnd/>
                  <a:tailEnd/>
                </a:ln>
                <a:effectLst/>
              </p:spPr>
            </p:pic>
            <p:pic>
              <p:nvPicPr>
                <p:cNvPr id="146" name="Picture 32"/>
                <p:cNvPicPr>
                  <a:picLocks noChangeAspect="1" noChangeArrowheads="1"/>
                </p:cNvPicPr>
                <p:nvPr/>
              </p:nvPicPr>
              <p:blipFill>
                <a:blip r:embed="rId58" cstate="print"/>
                <a:srcRect/>
                <a:stretch>
                  <a:fillRect/>
                </a:stretch>
              </p:blipFill>
              <p:spPr bwMode="auto">
                <a:xfrm>
                  <a:off x="3515" y="1314"/>
                  <a:ext cx="102" cy="78"/>
                </a:xfrm>
                <a:prstGeom prst="rect">
                  <a:avLst/>
                </a:prstGeom>
                <a:noFill/>
                <a:ln w="9525">
                  <a:noFill/>
                  <a:round/>
                  <a:headEnd/>
                  <a:tailEnd/>
                </a:ln>
                <a:effectLst/>
              </p:spPr>
            </p:pic>
            <p:pic>
              <p:nvPicPr>
                <p:cNvPr id="147" name="Picture 33"/>
                <p:cNvPicPr>
                  <a:picLocks noChangeAspect="1" noChangeArrowheads="1"/>
                </p:cNvPicPr>
                <p:nvPr/>
              </p:nvPicPr>
              <p:blipFill>
                <a:blip r:embed="rId62" cstate="print"/>
                <a:srcRect/>
                <a:stretch>
                  <a:fillRect/>
                </a:stretch>
              </p:blipFill>
              <p:spPr bwMode="auto">
                <a:xfrm>
                  <a:off x="4149" y="840"/>
                  <a:ext cx="120" cy="473"/>
                </a:xfrm>
                <a:prstGeom prst="rect">
                  <a:avLst/>
                </a:prstGeom>
                <a:noFill/>
                <a:ln w="9525">
                  <a:noFill/>
                  <a:round/>
                  <a:headEnd/>
                  <a:tailEnd/>
                </a:ln>
                <a:effectLst/>
              </p:spPr>
            </p:pic>
            <p:pic>
              <p:nvPicPr>
                <p:cNvPr id="148" name="Picture 34"/>
                <p:cNvPicPr>
                  <a:picLocks noChangeAspect="1" noChangeArrowheads="1"/>
                </p:cNvPicPr>
                <p:nvPr/>
              </p:nvPicPr>
              <p:blipFill>
                <a:blip r:embed="rId63" cstate="print"/>
                <a:srcRect/>
                <a:stretch>
                  <a:fillRect/>
                </a:stretch>
              </p:blipFill>
              <p:spPr bwMode="auto">
                <a:xfrm>
                  <a:off x="3833" y="1067"/>
                  <a:ext cx="108" cy="427"/>
                </a:xfrm>
                <a:prstGeom prst="rect">
                  <a:avLst/>
                </a:prstGeom>
                <a:noFill/>
                <a:ln w="9525">
                  <a:noFill/>
                  <a:round/>
                  <a:headEnd/>
                  <a:tailEnd/>
                </a:ln>
                <a:effectLst/>
              </p:spPr>
            </p:pic>
            <p:pic>
              <p:nvPicPr>
                <p:cNvPr id="149" name="Picture 35"/>
                <p:cNvPicPr>
                  <a:picLocks noChangeAspect="1" noChangeArrowheads="1"/>
                </p:cNvPicPr>
                <p:nvPr/>
              </p:nvPicPr>
              <p:blipFill>
                <a:blip r:embed="rId64" cstate="print"/>
                <a:srcRect/>
                <a:stretch>
                  <a:fillRect/>
                </a:stretch>
              </p:blipFill>
              <p:spPr bwMode="auto">
                <a:xfrm>
                  <a:off x="4014" y="749"/>
                  <a:ext cx="155" cy="610"/>
                </a:xfrm>
                <a:prstGeom prst="rect">
                  <a:avLst/>
                </a:prstGeom>
                <a:noFill/>
                <a:ln w="9525">
                  <a:noFill/>
                  <a:round/>
                  <a:headEnd/>
                  <a:tailEnd/>
                </a:ln>
                <a:effectLst/>
              </p:spPr>
            </p:pic>
            <p:pic>
              <p:nvPicPr>
                <p:cNvPr id="150" name="Picture 36"/>
                <p:cNvPicPr>
                  <a:picLocks noChangeAspect="1" noChangeArrowheads="1"/>
                </p:cNvPicPr>
                <p:nvPr/>
              </p:nvPicPr>
              <p:blipFill>
                <a:blip r:embed="rId62" cstate="print"/>
                <a:srcRect/>
                <a:stretch>
                  <a:fillRect/>
                </a:stretch>
              </p:blipFill>
              <p:spPr bwMode="auto">
                <a:xfrm>
                  <a:off x="4014" y="1021"/>
                  <a:ext cx="120" cy="473"/>
                </a:xfrm>
                <a:prstGeom prst="rect">
                  <a:avLst/>
                </a:prstGeom>
                <a:noFill/>
                <a:ln w="9525">
                  <a:noFill/>
                  <a:round/>
                  <a:headEnd/>
                  <a:tailEnd/>
                </a:ln>
                <a:effectLst/>
              </p:spPr>
            </p:pic>
            <p:pic>
              <p:nvPicPr>
                <p:cNvPr id="151" name="Picture 37"/>
                <p:cNvPicPr>
                  <a:picLocks noChangeAspect="1" noChangeArrowheads="1"/>
                </p:cNvPicPr>
                <p:nvPr/>
              </p:nvPicPr>
              <p:blipFill>
                <a:blip r:embed="rId56" cstate="print"/>
                <a:srcRect/>
                <a:stretch>
                  <a:fillRect/>
                </a:stretch>
              </p:blipFill>
              <p:spPr bwMode="auto">
                <a:xfrm>
                  <a:off x="3606" y="931"/>
                  <a:ext cx="143" cy="565"/>
                </a:xfrm>
                <a:prstGeom prst="rect">
                  <a:avLst/>
                </a:prstGeom>
                <a:noFill/>
                <a:ln w="9525">
                  <a:noFill/>
                  <a:round/>
                  <a:headEnd/>
                  <a:tailEnd/>
                </a:ln>
                <a:effectLst/>
              </p:spPr>
            </p:pic>
            <p:pic>
              <p:nvPicPr>
                <p:cNvPr id="152" name="Picture 38"/>
                <p:cNvPicPr>
                  <a:picLocks noChangeAspect="1" noChangeArrowheads="1"/>
                </p:cNvPicPr>
                <p:nvPr/>
              </p:nvPicPr>
              <p:blipFill>
                <a:blip r:embed="rId65" cstate="print"/>
                <a:srcRect/>
                <a:stretch>
                  <a:fillRect/>
                </a:stretch>
              </p:blipFill>
              <p:spPr bwMode="auto">
                <a:xfrm>
                  <a:off x="3334" y="976"/>
                  <a:ext cx="132" cy="520"/>
                </a:xfrm>
                <a:prstGeom prst="rect">
                  <a:avLst/>
                </a:prstGeom>
                <a:noFill/>
                <a:ln w="9525">
                  <a:noFill/>
                  <a:round/>
                  <a:headEnd/>
                  <a:tailEnd/>
                </a:ln>
                <a:effectLst/>
              </p:spPr>
            </p:pic>
            <p:pic>
              <p:nvPicPr>
                <p:cNvPr id="153" name="Picture 39"/>
                <p:cNvPicPr>
                  <a:picLocks noChangeAspect="1" noChangeArrowheads="1"/>
                </p:cNvPicPr>
                <p:nvPr/>
              </p:nvPicPr>
              <p:blipFill>
                <a:blip r:embed="rId56" cstate="print"/>
                <a:srcRect/>
                <a:stretch>
                  <a:fillRect/>
                </a:stretch>
              </p:blipFill>
              <p:spPr bwMode="auto">
                <a:xfrm>
                  <a:off x="3425" y="749"/>
                  <a:ext cx="144" cy="566"/>
                </a:xfrm>
                <a:prstGeom prst="rect">
                  <a:avLst/>
                </a:prstGeom>
                <a:noFill/>
                <a:ln w="9525">
                  <a:noFill/>
                  <a:round/>
                  <a:headEnd/>
                  <a:tailEnd/>
                </a:ln>
                <a:effectLst/>
              </p:spPr>
            </p:pic>
            <p:pic>
              <p:nvPicPr>
                <p:cNvPr id="154" name="Picture 40"/>
                <p:cNvPicPr>
                  <a:picLocks noChangeAspect="1" noChangeArrowheads="1"/>
                </p:cNvPicPr>
                <p:nvPr/>
              </p:nvPicPr>
              <p:blipFill>
                <a:blip r:embed="rId65" cstate="print"/>
                <a:srcRect/>
                <a:stretch>
                  <a:fillRect/>
                </a:stretch>
              </p:blipFill>
              <p:spPr bwMode="auto">
                <a:xfrm>
                  <a:off x="3107" y="795"/>
                  <a:ext cx="132" cy="520"/>
                </a:xfrm>
                <a:prstGeom prst="rect">
                  <a:avLst/>
                </a:prstGeom>
                <a:noFill/>
                <a:ln w="9525">
                  <a:noFill/>
                  <a:round/>
                  <a:headEnd/>
                  <a:tailEnd/>
                </a:ln>
                <a:effectLst/>
              </p:spPr>
            </p:pic>
            <p:pic>
              <p:nvPicPr>
                <p:cNvPr id="155" name="Picture 41"/>
                <p:cNvPicPr>
                  <a:picLocks noChangeAspect="1" noChangeArrowheads="1"/>
                </p:cNvPicPr>
                <p:nvPr/>
              </p:nvPicPr>
              <p:blipFill>
                <a:blip r:embed="rId66" cstate="print"/>
                <a:srcRect/>
                <a:stretch>
                  <a:fillRect/>
                </a:stretch>
              </p:blipFill>
              <p:spPr bwMode="auto">
                <a:xfrm>
                  <a:off x="3470" y="931"/>
                  <a:ext cx="131" cy="518"/>
                </a:xfrm>
                <a:prstGeom prst="rect">
                  <a:avLst/>
                </a:prstGeom>
                <a:noFill/>
                <a:ln w="9525">
                  <a:noFill/>
                  <a:round/>
                  <a:headEnd/>
                  <a:tailEnd/>
                </a:ln>
                <a:effectLst/>
              </p:spPr>
            </p:pic>
            <p:pic>
              <p:nvPicPr>
                <p:cNvPr id="156" name="Picture 42"/>
                <p:cNvPicPr>
                  <a:picLocks noChangeAspect="1" noChangeArrowheads="1"/>
                </p:cNvPicPr>
                <p:nvPr/>
              </p:nvPicPr>
              <p:blipFill>
                <a:blip r:embed="rId63" cstate="print"/>
                <a:srcRect/>
                <a:stretch>
                  <a:fillRect/>
                </a:stretch>
              </p:blipFill>
              <p:spPr bwMode="auto">
                <a:xfrm>
                  <a:off x="3198" y="1067"/>
                  <a:ext cx="108" cy="427"/>
                </a:xfrm>
                <a:prstGeom prst="rect">
                  <a:avLst/>
                </a:prstGeom>
                <a:noFill/>
                <a:ln w="9525">
                  <a:noFill/>
                  <a:round/>
                  <a:headEnd/>
                  <a:tailEnd/>
                </a:ln>
                <a:effectLst/>
              </p:spPr>
            </p:pic>
            <p:pic>
              <p:nvPicPr>
                <p:cNvPr id="157" name="Picture 43"/>
                <p:cNvPicPr>
                  <a:picLocks noChangeAspect="1" noChangeArrowheads="1"/>
                </p:cNvPicPr>
                <p:nvPr/>
              </p:nvPicPr>
              <p:blipFill>
                <a:blip r:embed="rId67" cstate="print"/>
                <a:srcRect/>
                <a:stretch>
                  <a:fillRect/>
                </a:stretch>
              </p:blipFill>
              <p:spPr bwMode="auto">
                <a:xfrm>
                  <a:off x="3062" y="885"/>
                  <a:ext cx="143" cy="564"/>
                </a:xfrm>
                <a:prstGeom prst="rect">
                  <a:avLst/>
                </a:prstGeom>
                <a:noFill/>
                <a:ln w="9525">
                  <a:noFill/>
                  <a:round/>
                  <a:headEnd/>
                  <a:tailEnd/>
                </a:ln>
                <a:effectLst/>
              </p:spPr>
            </p:pic>
            <p:pic>
              <p:nvPicPr>
                <p:cNvPr id="158" name="Picture 44"/>
                <p:cNvPicPr>
                  <a:picLocks noChangeAspect="1" noChangeArrowheads="1"/>
                </p:cNvPicPr>
                <p:nvPr/>
              </p:nvPicPr>
              <p:blipFill>
                <a:blip r:embed="rId62" cstate="print"/>
                <a:srcRect/>
                <a:stretch>
                  <a:fillRect/>
                </a:stretch>
              </p:blipFill>
              <p:spPr bwMode="auto">
                <a:xfrm>
                  <a:off x="2971" y="1021"/>
                  <a:ext cx="121" cy="474"/>
                </a:xfrm>
                <a:prstGeom prst="rect">
                  <a:avLst/>
                </a:prstGeom>
                <a:noFill/>
                <a:ln w="9525">
                  <a:noFill/>
                  <a:round/>
                  <a:headEnd/>
                  <a:tailEnd/>
                </a:ln>
                <a:effectLst/>
              </p:spPr>
            </p:pic>
          </p:grpSp>
        </p:grpSp>
        <p:grpSp>
          <p:nvGrpSpPr>
            <p:cNvPr id="159" name="Group 97"/>
            <p:cNvGrpSpPr>
              <a:grpSpLocks/>
            </p:cNvGrpSpPr>
            <p:nvPr/>
          </p:nvGrpSpPr>
          <p:grpSpPr bwMode="auto">
            <a:xfrm>
              <a:off x="4429124" y="3857628"/>
              <a:ext cx="752475" cy="106362"/>
              <a:chOff x="3742" y="327"/>
              <a:chExt cx="474" cy="67"/>
            </a:xfrm>
          </p:grpSpPr>
          <p:sp>
            <p:nvSpPr>
              <p:cNvPr id="160" name="Rectangle 98"/>
              <p:cNvSpPr>
                <a:spLocks noChangeArrowheads="1"/>
              </p:cNvSpPr>
              <p:nvPr/>
            </p:nvSpPr>
            <p:spPr bwMode="auto">
              <a:xfrm flipV="1">
                <a:off x="3742" y="327"/>
                <a:ext cx="182" cy="11"/>
              </a:xfrm>
              <a:prstGeom prst="rect">
                <a:avLst/>
              </a:prstGeom>
              <a:solidFill>
                <a:srgbClr val="C0C0C0"/>
              </a:solidFill>
              <a:ln w="9360">
                <a:miter lim="800000"/>
                <a:headEnd/>
                <a:tailEnd/>
              </a:ln>
              <a:effectLst/>
              <a:scene3d>
                <a:camera prst="legacyObliqueTopRight">
                  <a:rot lat="600000" lon="900000" rev="0"/>
                </a:camera>
                <a:lightRig rig="legacyFlat2" dir="t"/>
              </a:scene3d>
              <a:sp3d extrusionH="99998" prstMaterial="legacyMatte">
                <a:bevelT w="13500" h="13500" prst="angle"/>
                <a:bevelB w="13500" h="13500" prst="angle"/>
                <a:extrusionClr>
                  <a:srgbClr val="C0C0C0"/>
                </a:extrusionClr>
              </a:sp3d>
            </p:spPr>
            <p:txBody>
              <a:bodyPr wrap="none" anchor="ctr">
                <a:flatTx/>
              </a:bodyPr>
              <a:lstStyle/>
              <a:p>
                <a:endParaRPr lang="th-TH"/>
              </a:p>
            </p:txBody>
          </p:sp>
          <p:sp>
            <p:nvSpPr>
              <p:cNvPr id="161" name="Rectangle 99"/>
              <p:cNvSpPr>
                <a:spLocks noChangeArrowheads="1"/>
              </p:cNvSpPr>
              <p:nvPr/>
            </p:nvSpPr>
            <p:spPr bwMode="auto">
              <a:xfrm>
                <a:off x="3878" y="328"/>
                <a:ext cx="46" cy="67"/>
              </a:xfrm>
              <a:prstGeom prst="rect">
                <a:avLst/>
              </a:prstGeom>
              <a:solidFill>
                <a:srgbClr val="CCCC00"/>
              </a:solidFill>
              <a:ln w="9360">
                <a:miter lim="800000"/>
                <a:headEnd/>
                <a:tailEnd/>
              </a:ln>
              <a:effectLst/>
              <a:scene3d>
                <a:camera prst="legacyObliqueTopRight">
                  <a:rot lat="900000" lon="900000" rev="0"/>
                </a:camera>
                <a:lightRig rig="legacyFlat2" dir="t"/>
              </a:scene3d>
              <a:sp3d extrusionH="176200" prstMaterial="legacyMetal">
                <a:bevelT w="13500" h="13500" prst="angle"/>
                <a:bevelB w="13500" h="13500" prst="angle"/>
                <a:extrusionClr>
                  <a:srgbClr val="CCCC00"/>
                </a:extrusionClr>
              </a:sp3d>
            </p:spPr>
            <p:txBody>
              <a:bodyPr wrap="none" anchor="ctr">
                <a:flatTx/>
              </a:bodyPr>
              <a:lstStyle/>
              <a:p>
                <a:endParaRPr lang="th-TH"/>
              </a:p>
            </p:txBody>
          </p:sp>
          <p:sp>
            <p:nvSpPr>
              <p:cNvPr id="162" name="Rectangle 100"/>
              <p:cNvSpPr>
                <a:spLocks noChangeArrowheads="1"/>
              </p:cNvSpPr>
              <p:nvPr/>
            </p:nvSpPr>
            <p:spPr bwMode="auto">
              <a:xfrm flipV="1">
                <a:off x="3944" y="371"/>
                <a:ext cx="273" cy="11"/>
              </a:xfrm>
              <a:prstGeom prst="rect">
                <a:avLst/>
              </a:prstGeom>
              <a:solidFill>
                <a:srgbClr val="C0C0C0"/>
              </a:solidFill>
              <a:ln w="9360">
                <a:miter lim="800000"/>
                <a:headEnd/>
                <a:tailEnd/>
              </a:ln>
              <a:effectLst/>
              <a:scene3d>
                <a:camera prst="legacyObliqueTopRight">
                  <a:rot lat="600000" lon="900000" rev="0"/>
                </a:camera>
                <a:lightRig rig="legacyFlat2" dir="t"/>
              </a:scene3d>
              <a:sp3d extrusionH="99998" prstMaterial="legacyMatte">
                <a:bevelT w="13500" h="13500" prst="angle"/>
                <a:bevelB w="13500" h="13500" prst="angle"/>
                <a:extrusionClr>
                  <a:srgbClr val="C0C0C0"/>
                </a:extrusionClr>
              </a:sp3d>
            </p:spPr>
            <p:txBody>
              <a:bodyPr wrap="none" anchor="ctr">
                <a:flatTx/>
              </a:bodyPr>
              <a:lstStyle/>
              <a:p>
                <a:endParaRPr lang="th-TH"/>
              </a:p>
            </p:txBody>
          </p:sp>
        </p:grpSp>
        <p:sp>
          <p:nvSpPr>
            <p:cNvPr id="163" name="AutoShape 101"/>
            <p:cNvSpPr>
              <a:spLocks noChangeArrowheads="1"/>
            </p:cNvSpPr>
            <p:nvPr/>
          </p:nvSpPr>
          <p:spPr bwMode="auto">
            <a:xfrm>
              <a:off x="4190999" y="4003678"/>
              <a:ext cx="763588" cy="234950"/>
            </a:xfrm>
            <a:prstGeom prst="triangle">
              <a:avLst>
                <a:gd name="adj" fmla="val 63273"/>
              </a:avLst>
            </a:prstGeom>
            <a:gradFill rotWithShape="0">
              <a:gsLst>
                <a:gs pos="0">
                  <a:srgbClr val="FF99CC"/>
                </a:gs>
                <a:gs pos="100000">
                  <a:srgbClr val="75465E"/>
                </a:gs>
              </a:gsLst>
              <a:lin ang="5400000" scaled="1"/>
            </a:gradFill>
            <a:ln w="9525">
              <a:noFill/>
              <a:round/>
              <a:headEnd/>
              <a:tailEnd/>
            </a:ln>
            <a:effectLst/>
          </p:spPr>
          <p:txBody>
            <a:bodyPr wrap="none" anchor="ctr"/>
            <a:lstStyle/>
            <a:p>
              <a:endParaRPr lang="th-TH"/>
            </a:p>
          </p:txBody>
        </p:sp>
      </p:grpSp>
      <p:pic>
        <p:nvPicPr>
          <p:cNvPr id="165" name="Picture 11"/>
          <p:cNvPicPr>
            <a:picLocks noChangeAspect="1" noChangeArrowheads="1"/>
          </p:cNvPicPr>
          <p:nvPr/>
        </p:nvPicPr>
        <p:blipFill>
          <a:blip r:embed="rId68" cstate="print"/>
          <a:srcRect/>
          <a:stretch>
            <a:fillRect/>
          </a:stretch>
        </p:blipFill>
        <p:spPr bwMode="auto">
          <a:xfrm>
            <a:off x="214282" y="5857892"/>
            <a:ext cx="1319212" cy="925513"/>
          </a:xfrm>
          <a:prstGeom prst="rect">
            <a:avLst/>
          </a:prstGeom>
          <a:noFill/>
          <a:ln w="9525">
            <a:noFill/>
            <a:round/>
            <a:headEnd/>
            <a:tailEnd/>
          </a:ln>
          <a:effectLst/>
        </p:spPr>
      </p:pic>
      <p:pic>
        <p:nvPicPr>
          <p:cNvPr id="166" name="Picture 12"/>
          <p:cNvPicPr>
            <a:picLocks noChangeAspect="1" noChangeArrowheads="1"/>
          </p:cNvPicPr>
          <p:nvPr/>
        </p:nvPicPr>
        <p:blipFill>
          <a:blip r:embed="rId69" cstate="print"/>
          <a:srcRect/>
          <a:stretch>
            <a:fillRect/>
          </a:stretch>
        </p:blipFill>
        <p:spPr bwMode="auto">
          <a:xfrm>
            <a:off x="1601757" y="5857892"/>
            <a:ext cx="1306512" cy="925513"/>
          </a:xfrm>
          <a:prstGeom prst="rect">
            <a:avLst/>
          </a:prstGeom>
          <a:noFill/>
          <a:ln w="9525">
            <a:noFill/>
            <a:round/>
            <a:headEnd/>
            <a:tailEnd/>
          </a:ln>
          <a:effectLst/>
        </p:spPr>
      </p:pic>
      <p:sp>
        <p:nvSpPr>
          <p:cNvPr id="167" name="TextBox 166"/>
          <p:cNvSpPr txBox="1"/>
          <p:nvPr/>
        </p:nvSpPr>
        <p:spPr>
          <a:xfrm>
            <a:off x="214282" y="5857892"/>
            <a:ext cx="889987" cy="369332"/>
          </a:xfrm>
          <a:prstGeom prst="rect">
            <a:avLst/>
          </a:prstGeom>
          <a:noFill/>
        </p:spPr>
        <p:txBody>
          <a:bodyPr wrap="none" rtlCol="0">
            <a:spAutoFit/>
          </a:bodyPr>
          <a:lstStyle/>
          <a:p>
            <a:r>
              <a:rPr lang="en-US" b="1" dirty="0" smtClean="0">
                <a:solidFill>
                  <a:schemeClr val="bg1"/>
                </a:solidFill>
              </a:rPr>
              <a:t>HSSR </a:t>
            </a:r>
            <a:endParaRPr lang="th-TH" b="1" dirty="0">
              <a:solidFill>
                <a:schemeClr val="bg1"/>
              </a:solidFill>
            </a:endParaRPr>
          </a:p>
        </p:txBody>
      </p:sp>
      <p:sp>
        <p:nvSpPr>
          <p:cNvPr id="168" name="TextBox 167"/>
          <p:cNvSpPr txBox="1"/>
          <p:nvPr/>
        </p:nvSpPr>
        <p:spPr>
          <a:xfrm>
            <a:off x="6072198" y="6215082"/>
            <a:ext cx="2800831" cy="369332"/>
          </a:xfrm>
          <a:prstGeom prst="rect">
            <a:avLst/>
          </a:prstGeom>
          <a:noFill/>
        </p:spPr>
        <p:txBody>
          <a:bodyPr wrap="none" rtlCol="0">
            <a:spAutoFit/>
          </a:bodyPr>
          <a:lstStyle/>
          <a:p>
            <a:r>
              <a:rPr lang="en-US" dirty="0" smtClean="0">
                <a:solidFill>
                  <a:srgbClr val="FF0000"/>
                </a:solidFill>
              </a:rPr>
              <a:t>http://www.pheno-eye.org</a:t>
            </a:r>
            <a:endParaRPr lang="th-TH" dirty="0">
              <a:solidFill>
                <a:srgbClr val="FF0000"/>
              </a:solidFill>
            </a:endParaRPr>
          </a:p>
        </p:txBody>
      </p:sp>
      <p:pic>
        <p:nvPicPr>
          <p:cNvPr id="169" name="Picture 6" descr="SP_TKY"/>
          <p:cNvPicPr preferRelativeResize="0">
            <a:picLocks noChangeAspect="1" noChangeArrowheads="1"/>
          </p:cNvPicPr>
          <p:nvPr/>
        </p:nvPicPr>
        <p:blipFill>
          <a:blip r:embed="rId70" cstate="print"/>
          <a:srcRect/>
          <a:stretch>
            <a:fillRect/>
          </a:stretch>
        </p:blipFill>
        <p:spPr bwMode="auto">
          <a:xfrm>
            <a:off x="214282" y="3643314"/>
            <a:ext cx="2857520" cy="2143140"/>
          </a:xfrm>
          <a:prstGeom prst="rect">
            <a:avLst/>
          </a:prstGeom>
          <a:noFill/>
          <a:ln w="9525">
            <a:solidFill>
              <a:srgbClr val="000000"/>
            </a:solidFill>
            <a:miter lim="800000"/>
            <a:headEnd/>
            <a:tailEnd/>
          </a:ln>
        </p:spPr>
      </p:pic>
      <p:sp>
        <p:nvSpPr>
          <p:cNvPr id="170" name="TextBox 169"/>
          <p:cNvSpPr txBox="1"/>
          <p:nvPr/>
        </p:nvSpPr>
        <p:spPr>
          <a:xfrm>
            <a:off x="161953" y="4214818"/>
            <a:ext cx="552395" cy="369332"/>
          </a:xfrm>
          <a:prstGeom prst="rect">
            <a:avLst/>
          </a:prstGeom>
          <a:noFill/>
        </p:spPr>
        <p:txBody>
          <a:bodyPr wrap="none" rtlCol="0">
            <a:spAutoFit/>
          </a:bodyPr>
          <a:lstStyle/>
          <a:p>
            <a:r>
              <a:rPr lang="en-US" b="1" dirty="0" smtClean="0">
                <a:solidFill>
                  <a:schemeClr val="bg1"/>
                </a:solidFill>
              </a:rPr>
              <a:t>SP </a:t>
            </a:r>
            <a:endParaRPr lang="th-TH" b="1" dirty="0">
              <a:solidFill>
                <a:schemeClr val="bg1"/>
              </a:solidFill>
            </a:endParaRPr>
          </a:p>
        </p:txBody>
      </p:sp>
      <p:sp>
        <p:nvSpPr>
          <p:cNvPr id="171" name="TextBox 170"/>
          <p:cNvSpPr txBox="1"/>
          <p:nvPr/>
        </p:nvSpPr>
        <p:spPr>
          <a:xfrm>
            <a:off x="214282" y="1428736"/>
            <a:ext cx="825867" cy="369332"/>
          </a:xfrm>
          <a:prstGeom prst="rect">
            <a:avLst/>
          </a:prstGeom>
          <a:noFill/>
        </p:spPr>
        <p:txBody>
          <a:bodyPr wrap="none" rtlCol="0">
            <a:spAutoFit/>
          </a:bodyPr>
          <a:lstStyle/>
          <a:p>
            <a:r>
              <a:rPr lang="en-US" b="1" dirty="0" smtClean="0">
                <a:solidFill>
                  <a:schemeClr val="bg1"/>
                </a:solidFill>
              </a:rPr>
              <a:t>ADFC</a:t>
            </a:r>
            <a:endParaRPr lang="th-TH"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Validation (SP &amp; MOD08)</a:t>
            </a:r>
            <a:endParaRPr lang="th-TH" dirty="0" smtClean="0"/>
          </a:p>
        </p:txBody>
      </p:sp>
      <p:sp>
        <p:nvSpPr>
          <p:cNvPr id="4" name="Rectangle 4"/>
          <p:cNvSpPr>
            <a:spLocks noChangeArrowheads="1"/>
          </p:cNvSpPr>
          <p:nvPr/>
        </p:nvSpPr>
        <p:spPr bwMode="auto">
          <a:xfrm>
            <a:off x="501621" y="1358923"/>
            <a:ext cx="8229600" cy="5427663"/>
          </a:xfrm>
          <a:prstGeom prst="rect">
            <a:avLst/>
          </a:prstGeom>
          <a:solidFill>
            <a:srgbClr val="5F5F5F"/>
          </a:solidFill>
          <a:ln w="9525" algn="ctr">
            <a:noFill/>
            <a:miter lim="800000"/>
            <a:headEnd/>
            <a:tailEnd/>
          </a:ln>
        </p:spPr>
        <p:txBody>
          <a:bodyPr wrap="none" anchor="ctr"/>
          <a:lstStyle/>
          <a:p>
            <a:endParaRPr lang="th-TH"/>
          </a:p>
        </p:txBody>
      </p:sp>
      <p:pic>
        <p:nvPicPr>
          <p:cNvPr id="5" name="Picture 5" descr="OT_SP_400_vs_MOD08_470_TGF_1"/>
          <p:cNvPicPr>
            <a:picLocks noChangeAspect="1" noChangeArrowheads="1"/>
          </p:cNvPicPr>
          <p:nvPr/>
        </p:nvPicPr>
        <p:blipFill>
          <a:blip r:embed="rId2" cstate="print"/>
          <a:srcRect/>
          <a:stretch>
            <a:fillRect/>
          </a:stretch>
        </p:blipFill>
        <p:spPr bwMode="auto">
          <a:xfrm>
            <a:off x="501621" y="1395436"/>
            <a:ext cx="8231188" cy="1338262"/>
          </a:xfrm>
          <a:prstGeom prst="rect">
            <a:avLst/>
          </a:prstGeom>
          <a:noFill/>
          <a:ln w="9525">
            <a:noFill/>
            <a:miter lim="800000"/>
            <a:headEnd/>
            <a:tailEnd/>
          </a:ln>
          <a:effectLst>
            <a:outerShdw dist="17961" dir="2700000" algn="ctr" rotWithShape="0">
              <a:srgbClr val="000000">
                <a:alpha val="50000"/>
              </a:srgbClr>
            </a:outerShdw>
          </a:effectLst>
        </p:spPr>
      </p:pic>
      <p:pic>
        <p:nvPicPr>
          <p:cNvPr id="6" name="Picture 6" descr="OT_SP_500_vs_MOD08_550_TGF_1"/>
          <p:cNvPicPr>
            <a:picLocks noChangeAspect="1" noChangeArrowheads="1"/>
          </p:cNvPicPr>
          <p:nvPr/>
        </p:nvPicPr>
        <p:blipFill>
          <a:blip r:embed="rId3" cstate="print"/>
          <a:srcRect/>
          <a:stretch>
            <a:fillRect/>
          </a:stretch>
        </p:blipFill>
        <p:spPr bwMode="auto">
          <a:xfrm>
            <a:off x="501621" y="2733698"/>
            <a:ext cx="8231188" cy="1338263"/>
          </a:xfrm>
          <a:prstGeom prst="rect">
            <a:avLst/>
          </a:prstGeom>
          <a:noFill/>
          <a:ln w="9525">
            <a:noFill/>
            <a:miter lim="800000"/>
            <a:headEnd/>
            <a:tailEnd/>
          </a:ln>
          <a:effectLst>
            <a:outerShdw dist="17961" dir="2700000" algn="ctr" rotWithShape="0">
              <a:srgbClr val="000000">
                <a:alpha val="50000"/>
              </a:srgbClr>
            </a:outerShdw>
          </a:effectLst>
        </p:spPr>
      </p:pic>
      <p:pic>
        <p:nvPicPr>
          <p:cNvPr id="7" name="Picture 7" descr="OT_SP_675_vs_MOD08_660_TGF_1"/>
          <p:cNvPicPr>
            <a:picLocks noChangeAspect="1" noChangeArrowheads="1"/>
          </p:cNvPicPr>
          <p:nvPr/>
        </p:nvPicPr>
        <p:blipFill>
          <a:blip r:embed="rId4" cstate="print"/>
          <a:srcRect/>
          <a:stretch>
            <a:fillRect/>
          </a:stretch>
        </p:blipFill>
        <p:spPr bwMode="auto">
          <a:xfrm>
            <a:off x="501621" y="4073548"/>
            <a:ext cx="8231188" cy="1338263"/>
          </a:xfrm>
          <a:prstGeom prst="rect">
            <a:avLst/>
          </a:prstGeom>
          <a:noFill/>
          <a:ln w="9525">
            <a:noFill/>
            <a:miter lim="800000"/>
            <a:headEnd/>
            <a:tailEnd/>
          </a:ln>
          <a:effectLst>
            <a:outerShdw dist="17961" dir="2700000" algn="ctr" rotWithShape="0">
              <a:srgbClr val="000000">
                <a:alpha val="50000"/>
              </a:srgbClr>
            </a:outerShdw>
          </a:effectLst>
        </p:spPr>
      </p:pic>
      <p:pic>
        <p:nvPicPr>
          <p:cNvPr id="8" name="Picture 11" descr="AE_SP_400-675_vs_MOD08_470-660_TGF_1"/>
          <p:cNvPicPr>
            <a:picLocks noChangeAspect="1" noChangeArrowheads="1"/>
          </p:cNvPicPr>
          <p:nvPr/>
        </p:nvPicPr>
        <p:blipFill>
          <a:blip r:embed="rId5" cstate="print"/>
          <a:srcRect/>
          <a:stretch>
            <a:fillRect/>
          </a:stretch>
        </p:blipFill>
        <p:spPr bwMode="auto">
          <a:xfrm>
            <a:off x="500034" y="5411811"/>
            <a:ext cx="8231187" cy="1338262"/>
          </a:xfrm>
          <a:prstGeom prst="rect">
            <a:avLst/>
          </a:prstGeom>
          <a:noFill/>
          <a:effectLst>
            <a:outerShdw dist="17961" dir="2700000" algn="ctr" rotWithShape="0">
              <a:srgbClr val="000000"/>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ist-6">
  <a:themeElements>
    <a:clrScheme name="aist-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ist-6">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h-TH" sz="18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solidFill>
          <a:schemeClr val="accent1"/>
        </a:solidFill>
        <a:ln w="9525" cap="rnd" cmpd="sng" algn="ctr">
          <a:solidFill>
            <a:schemeClr val="tx1"/>
          </a:solidFill>
          <a:prstDash val="lgDashDot"/>
          <a:bevel/>
          <a:headEnd type="none" w="med" len="med"/>
          <a:tailEnd type="none" w="med" len="med"/>
        </a:ln>
        <a:effectLst/>
      </a:spPr>
      <a:bodyPr/>
      <a:lstStyle/>
    </a:lnDef>
  </a:objectDefaults>
  <a:extraClrSchemeLst>
    <a:extraClrScheme>
      <a:clrScheme name="aist-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ist-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ist-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ist-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ist-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ist-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ist-6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ist-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ist-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ist-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ist-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ist-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aist-6</Template>
  <TotalTime>6842</TotalTime>
  <Words>1236</Words>
  <Application>Microsoft Office PowerPoint</Application>
  <PresentationFormat>On-screen Show (4:3)</PresentationFormat>
  <Paragraphs>290</Paragraphs>
  <Slides>23</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aist-6</vt:lpstr>
      <vt:lpstr>Image</vt:lpstr>
      <vt:lpstr>Validation of Satellite Image with Ground Sensor Network based on  OGC Web Services Framework</vt:lpstr>
      <vt:lpstr>Introduction </vt:lpstr>
      <vt:lpstr>Surface reflectance and  Top of the atmosphere</vt:lpstr>
      <vt:lpstr>Cal/Val for satellite products</vt:lpstr>
      <vt:lpstr>MODIS (MODerate-resolution Imaging Spectroradiometer) </vt:lpstr>
      <vt:lpstr>MOD04 and MOD08</vt:lpstr>
      <vt:lpstr>PEN</vt:lpstr>
      <vt:lpstr>PEN Equipments</vt:lpstr>
      <vt:lpstr>Validation (SP &amp; MOD08)</vt:lpstr>
      <vt:lpstr>Validation (SP &amp; MOD08)</vt:lpstr>
      <vt:lpstr>Validation (SP &amp; MOD04)</vt:lpstr>
      <vt:lpstr>Comparison (MOD08 &amp; MOD04)</vt:lpstr>
      <vt:lpstr>Previous System Framework</vt:lpstr>
      <vt:lpstr>Geo Grid</vt:lpstr>
      <vt:lpstr>ASTER DEM on demand mosaic system</vt:lpstr>
      <vt:lpstr> OGC System Framework</vt:lpstr>
      <vt:lpstr>WMS Time Tiling</vt:lpstr>
      <vt:lpstr>Prototype Application</vt:lpstr>
      <vt:lpstr>Prototype Application</vt:lpstr>
      <vt:lpstr>Chart Zooming</vt:lpstr>
      <vt:lpstr>Conclusion</vt:lpstr>
      <vt:lpstr>Future Development</vt:lpstr>
      <vt:lpstr>Slide 23</vt:lpstr>
    </vt:vector>
  </TitlesOfParts>
  <Company>GSCC,OCU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INTEGRATION OF WEB SERVICE FOR DISTRIBUTED GEOPROCESSING USING REAL-TIME DATA</dc:title>
  <dc:creator>art</dc:creator>
  <cp:lastModifiedBy>art</cp:lastModifiedBy>
  <cp:revision>624</cp:revision>
  <dcterms:created xsi:type="dcterms:W3CDTF">2009-02-01T16:07:05Z</dcterms:created>
  <dcterms:modified xsi:type="dcterms:W3CDTF">2009-10-20T02:28:05Z</dcterms:modified>
</cp:coreProperties>
</file>