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772" r:id="rId1"/>
  </p:sldMasterIdLst>
  <p:notesMasterIdLst>
    <p:notesMasterId r:id="rId9"/>
  </p:notesMasterIdLst>
  <p:handoutMasterIdLst>
    <p:handoutMasterId r:id="rId10"/>
  </p:handoutMasterIdLst>
  <p:sldIdLst>
    <p:sldId id="447" r:id="rId2"/>
    <p:sldId id="452" r:id="rId3"/>
    <p:sldId id="449" r:id="rId4"/>
    <p:sldId id="453" r:id="rId5"/>
    <p:sldId id="448" r:id="rId6"/>
    <p:sldId id="450" r:id="rId7"/>
    <p:sldId id="451" r:id="rId8"/>
  </p:sldIdLst>
  <p:sldSz cx="9144000" cy="6858000" type="screen4x3"/>
  <p:notesSz cx="690403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pitchFamily="18" charset="0"/>
        <a:ea typeface="ＭＳ Ｐゴシック" pitchFamily="55" charset="-128"/>
        <a:cs typeface="ＭＳ Ｐゴシック" pitchFamily="55" charset="-128"/>
      </a:defRPr>
    </a:lvl1pPr>
    <a:lvl2pPr marL="4572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pitchFamily="18" charset="0"/>
        <a:ea typeface="ＭＳ Ｐゴシック" pitchFamily="55" charset="-128"/>
        <a:cs typeface="ＭＳ Ｐゴシック" pitchFamily="55" charset="-128"/>
      </a:defRPr>
    </a:lvl2pPr>
    <a:lvl3pPr marL="9144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pitchFamily="18" charset="0"/>
        <a:ea typeface="ＭＳ Ｐゴシック" pitchFamily="55" charset="-128"/>
        <a:cs typeface="ＭＳ Ｐゴシック" pitchFamily="55" charset="-128"/>
      </a:defRPr>
    </a:lvl3pPr>
    <a:lvl4pPr marL="13716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pitchFamily="18" charset="0"/>
        <a:ea typeface="ＭＳ Ｐゴシック" pitchFamily="55" charset="-128"/>
        <a:cs typeface="ＭＳ Ｐゴシック" pitchFamily="55" charset="-128"/>
      </a:defRPr>
    </a:lvl4pPr>
    <a:lvl5pPr marL="1828800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CG Times" pitchFamily="18" charset="0"/>
        <a:ea typeface="ＭＳ Ｐゴシック" pitchFamily="55" charset="-128"/>
        <a:cs typeface="ＭＳ Ｐゴシック" pitchFamily="55" charset="-128"/>
      </a:defRPr>
    </a:lvl5pPr>
    <a:lvl6pPr marL="2286000" algn="l" defTabSz="457200" rtl="0" eaLnBrk="1" latinLnBrk="0" hangingPunct="1">
      <a:defRPr sz="1000" b="1" kern="1200">
        <a:solidFill>
          <a:schemeClr val="tx1"/>
        </a:solidFill>
        <a:latin typeface="CG Times" pitchFamily="18" charset="0"/>
        <a:ea typeface="ＭＳ Ｐゴシック" pitchFamily="55" charset="-128"/>
        <a:cs typeface="ＭＳ Ｐゴシック" pitchFamily="55" charset="-128"/>
      </a:defRPr>
    </a:lvl6pPr>
    <a:lvl7pPr marL="2743200" algn="l" defTabSz="457200" rtl="0" eaLnBrk="1" latinLnBrk="0" hangingPunct="1">
      <a:defRPr sz="1000" b="1" kern="1200">
        <a:solidFill>
          <a:schemeClr val="tx1"/>
        </a:solidFill>
        <a:latin typeface="CG Times" pitchFamily="18" charset="0"/>
        <a:ea typeface="ＭＳ Ｐゴシック" pitchFamily="55" charset="-128"/>
        <a:cs typeface="ＭＳ Ｐゴシック" pitchFamily="55" charset="-128"/>
      </a:defRPr>
    </a:lvl7pPr>
    <a:lvl8pPr marL="3200400" algn="l" defTabSz="457200" rtl="0" eaLnBrk="1" latinLnBrk="0" hangingPunct="1">
      <a:defRPr sz="1000" b="1" kern="1200">
        <a:solidFill>
          <a:schemeClr val="tx1"/>
        </a:solidFill>
        <a:latin typeface="CG Times" pitchFamily="18" charset="0"/>
        <a:ea typeface="ＭＳ Ｐゴシック" pitchFamily="55" charset="-128"/>
        <a:cs typeface="ＭＳ Ｐゴシック" pitchFamily="55" charset="-128"/>
      </a:defRPr>
    </a:lvl8pPr>
    <a:lvl9pPr marL="3657600" algn="l" defTabSz="457200" rtl="0" eaLnBrk="1" latinLnBrk="0" hangingPunct="1">
      <a:defRPr sz="1000" b="1" kern="1200">
        <a:solidFill>
          <a:schemeClr val="tx1"/>
        </a:solidFill>
        <a:latin typeface="CG Times" pitchFamily="18" charset="0"/>
        <a:ea typeface="ＭＳ Ｐゴシック" pitchFamily="55" charset="-128"/>
        <a:cs typeface="ＭＳ Ｐゴシック" pitchFamily="55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FFF"/>
    <a:srgbClr val="100300"/>
    <a:srgbClr val="DE5EFF"/>
    <a:srgbClr val="FF0000"/>
    <a:srgbClr val="006600"/>
    <a:srgbClr val="000066"/>
    <a:srgbClr val="FFFF99"/>
    <a:srgbClr val="969696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8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1600" y="0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25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1600" y="8759825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57FBBE3-0BB1-E849-9789-C24E8FCB1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1600" y="0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379913"/>
            <a:ext cx="5062538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25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1600" y="8759825"/>
            <a:ext cx="2992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200">
                <a:latin typeface="Arial" pitchFamily="-65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A71D13A-F8F7-AE48-B8BB-8504354EB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ＭＳ Ｐゴシック" pitchFamily="-65" charset="-128"/>
      </a:defRPr>
    </a:lvl1pPr>
    <a:lvl2pPr marL="37931725" indent="-374745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91655E-5697-8240-A177-576C8BE23357}" type="slidenum">
              <a:rPr lang="en-US">
                <a:latin typeface="Arial" pitchFamily="55" charset="0"/>
                <a:ea typeface="ＭＳ Ｐゴシック" pitchFamily="55" charset="-128"/>
                <a:cs typeface="ＭＳ Ｐゴシック" pitchFamily="55" charset="-128"/>
              </a:rPr>
              <a:pPr/>
              <a:t>1</a:t>
            </a:fld>
            <a:endParaRPr lang="en-US">
              <a:latin typeface="Arial" pitchFamily="55" charset="0"/>
              <a:ea typeface="ＭＳ Ｐゴシック" pitchFamily="55" charset="-128"/>
              <a:cs typeface="ＭＳ Ｐゴシック" pitchFamily="55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Times New Roman" pitchFamily="55" charset="0"/>
              <a:ea typeface="ＭＳ Ｐゴシック" pitchFamily="55" charset="-128"/>
              <a:cs typeface="ＭＳ Ｐゴシック" pitchFamily="5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762250"/>
          </a:xfrm>
          <a:prstGeom prst="rect">
            <a:avLst/>
          </a:prstGeom>
          <a:noFill/>
          <a:ln w="9525">
            <a:noFill/>
            <a:miter lim="800000"/>
            <a:headEnd type="none" w="med" len="lg"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6553200"/>
            <a:ext cx="3673475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900" b="0" dirty="0">
                <a:solidFill>
                  <a:schemeClr val="tx2"/>
                </a:solidFill>
                <a:latin typeface="Cambria"/>
                <a:ea typeface="+mn-ea"/>
                <a:cs typeface="Cambria"/>
              </a:rPr>
              <a:t>Copyright  2009, Open Geospatial Consortium • </a:t>
            </a:r>
            <a:r>
              <a:rPr lang="en-US" sz="900" b="0" i="1" dirty="0">
                <a:solidFill>
                  <a:schemeClr val="tx2"/>
                </a:solidFill>
                <a:latin typeface="Cambria"/>
                <a:ea typeface="+mn-ea"/>
                <a:cs typeface="Cambria"/>
              </a:rPr>
              <a:t>Making Location Count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2667000"/>
            <a:ext cx="7772400" cy="11430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4114800"/>
            <a:ext cx="6400800" cy="1371600"/>
          </a:xfrm>
        </p:spPr>
        <p:txBody>
          <a:bodyPr/>
          <a:lstStyle>
            <a:lvl1pPr marL="0" indent="0" algn="ctr">
              <a:buFontTx/>
              <a:buNone/>
              <a:defRPr sz="1800">
                <a:solidFill>
                  <a:srgbClr val="092E5C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5288" y="136525"/>
            <a:ext cx="2170112" cy="6034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36525"/>
            <a:ext cx="6361113" cy="6034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36525"/>
            <a:ext cx="8683625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6075" y="1279525"/>
            <a:ext cx="4152900" cy="4891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279525"/>
            <a:ext cx="4152900" cy="4891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334000" y="6464300"/>
            <a:ext cx="3619500" cy="228600"/>
          </a:xfrm>
          <a:prstGeom prst="rect">
            <a:avLst/>
          </a:prstGeom>
        </p:spPr>
        <p:txBody>
          <a:bodyPr/>
          <a:lstStyle>
            <a:lvl1pPr eaLnBrk="0" hangingPunct="0">
              <a:defRPr smtClean="0">
                <a:latin typeface="CG Times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E21C122-21BC-DA48-8ED6-D9BF5E9D6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36525"/>
            <a:ext cx="8683625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6075" y="1279525"/>
            <a:ext cx="4152900" cy="4891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1375" y="1279525"/>
            <a:ext cx="4152900" cy="2368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51375" y="3800475"/>
            <a:ext cx="4152900" cy="2370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334000" y="6464300"/>
            <a:ext cx="3619500" cy="228600"/>
          </a:xfrm>
          <a:prstGeom prst="rect">
            <a:avLst/>
          </a:prstGeom>
        </p:spPr>
        <p:txBody>
          <a:bodyPr/>
          <a:lstStyle>
            <a:lvl1pPr eaLnBrk="0" hangingPunct="0">
              <a:defRPr smtClean="0">
                <a:latin typeface="CG Times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CA89AA9-7015-694E-8314-FBED0C28A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31775" y="136525"/>
            <a:ext cx="8683625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6075" y="1279525"/>
            <a:ext cx="4152900" cy="2368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51375" y="1279525"/>
            <a:ext cx="4152900" cy="23685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46075" y="3800475"/>
            <a:ext cx="4152900" cy="2370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1375" y="3800475"/>
            <a:ext cx="4152900" cy="23701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334000" y="6464300"/>
            <a:ext cx="3619500" cy="228600"/>
          </a:xfrm>
          <a:prstGeom prst="rect">
            <a:avLst/>
          </a:prstGeom>
        </p:spPr>
        <p:txBody>
          <a:bodyPr/>
          <a:lstStyle>
            <a:lvl1pPr eaLnBrk="0" hangingPunct="0">
              <a:defRPr smtClean="0">
                <a:latin typeface="CG Times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6FA51F4-B5E2-5F49-9219-4A12F7A2B9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075" y="1279525"/>
            <a:ext cx="4152900" cy="4891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279525"/>
            <a:ext cx="4152900" cy="4891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81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93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48338"/>
            <a:ext cx="5486400" cy="576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365125" y="776288"/>
            <a:ext cx="84550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36525"/>
            <a:ext cx="86836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6075" y="1279525"/>
            <a:ext cx="8458200" cy="489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2853" name="Text Box 5"/>
          <p:cNvSpPr txBox="1">
            <a:spLocks noChangeArrowheads="1"/>
          </p:cNvSpPr>
          <p:nvPr/>
        </p:nvSpPr>
        <p:spPr bwMode="auto">
          <a:xfrm>
            <a:off x="-1539875" y="3059113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defRPr/>
            </a:pPr>
            <a:endParaRPr lang="en-US" sz="1400">
              <a:effectLst>
                <a:outerShdw blurRad="38100" dist="38100" dir="2700000" algn="tl">
                  <a:srgbClr val="DDDDDD"/>
                </a:outerShdw>
              </a:effectLst>
              <a:latin typeface="Arial" pitchFamily="-65" charset="0"/>
              <a:ea typeface="+mn-ea"/>
              <a:cs typeface="+mn-cs"/>
            </a:endParaRPr>
          </a:p>
        </p:txBody>
      </p:sp>
      <p:sp>
        <p:nvSpPr>
          <p:cNvPr id="462864" name="Text Box 16"/>
          <p:cNvSpPr txBox="1">
            <a:spLocks noChangeArrowheads="1"/>
          </p:cNvSpPr>
          <p:nvPr/>
        </p:nvSpPr>
        <p:spPr bwMode="auto">
          <a:xfrm>
            <a:off x="333375" y="6219825"/>
            <a:ext cx="11572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0" hangingPunct="0">
              <a:defRPr/>
            </a:pPr>
            <a:r>
              <a:rPr lang="en-US" sz="4000" dirty="0">
                <a:solidFill>
                  <a:schemeClr val="tx2"/>
                </a:solidFill>
                <a:latin typeface="Times New Roman" pitchFamily="-65" charset="0"/>
                <a:ea typeface="+mn-ea"/>
                <a:cs typeface="+mn-cs"/>
              </a:rPr>
              <a:t>OGC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3350" y="6429375"/>
            <a:ext cx="1078686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200" b="0" i="1" dirty="0" smtClean="0">
                <a:solidFill>
                  <a:schemeClr val="tx2"/>
                </a:solidFill>
                <a:latin typeface="Cambria"/>
                <a:ea typeface="+mn-ea"/>
                <a:cs typeface="Cambria"/>
              </a:rPr>
              <a:t>FOSS4G 2009</a:t>
            </a:r>
            <a:endParaRPr lang="en-US" sz="1200" b="0" i="1" dirty="0">
              <a:solidFill>
                <a:schemeClr val="tx2"/>
              </a:solidFill>
              <a:latin typeface="Cambria"/>
              <a:ea typeface="+mn-ea"/>
              <a:cs typeface="Cambria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5230813" y="6475413"/>
            <a:ext cx="3659187" cy="2301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en-US" sz="900" b="0" dirty="0">
                <a:solidFill>
                  <a:schemeClr val="tx2"/>
                </a:solidFill>
                <a:latin typeface="Cambria"/>
                <a:ea typeface="+mn-ea"/>
                <a:cs typeface="Cambria"/>
              </a:rPr>
              <a:t>Copyright  2009, Open Geospatial Consortium • </a:t>
            </a:r>
            <a:r>
              <a:rPr lang="en-US" sz="900" b="0" i="1" dirty="0">
                <a:solidFill>
                  <a:schemeClr val="tx2"/>
                </a:solidFill>
                <a:latin typeface="Cambria"/>
                <a:ea typeface="+mn-ea"/>
                <a:cs typeface="Cambria"/>
              </a:rPr>
              <a:t>Making Location Count</a:t>
            </a:r>
            <a:endParaRPr lang="en-US" sz="900" dirty="0">
              <a:latin typeface="Cambria"/>
              <a:ea typeface="+mn-ea"/>
              <a:cs typeface="Cambri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2" r:id="rId12"/>
    <p:sldLayoutId id="2147483803" r:id="rId13"/>
    <p:sldLayoutId id="2147483804" r:id="rId14"/>
  </p:sldLayoutIdLst>
  <p:hf hd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DDDDDD"/>
            </a:outerShdw>
          </a:effectLst>
          <a:latin typeface="Calibri"/>
          <a:ea typeface="ＭＳ Ｐゴシック" pitchFamily="-65" charset="-128"/>
          <a:cs typeface="Calibri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DDDDDD"/>
            </a:outerShdw>
          </a:effectLst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DDDDDD"/>
            </a:outerShdw>
          </a:effectLst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DDDDDD"/>
            </a:outerShdw>
          </a:effectLst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DDDDDD"/>
            </a:outerShdw>
          </a:effectLst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DDDDDD"/>
            </a:outerShdw>
          </a:effectLst>
          <a:latin typeface="Arial" pitchFamily="-65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DDDDDD"/>
            </a:outerShdw>
          </a:effectLst>
          <a:latin typeface="Arial" pitchFamily="-65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DDDDDD"/>
            </a:outerShdw>
          </a:effectLst>
          <a:latin typeface="Arial" pitchFamily="-65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92E5C"/>
          </a:solidFill>
          <a:effectLst>
            <a:outerShdw blurRad="38100" dist="38100" dir="2700000" algn="tl">
              <a:srgbClr val="DDDDDD"/>
            </a:outerShdw>
          </a:effectLst>
          <a:latin typeface="Arial" pitchFamily="-65" charset="0"/>
        </a:defRPr>
      </a:lvl9pPr>
    </p:titleStyle>
    <p:bodyStyle>
      <a:lvl1pPr marL="233363" indent="-233363" algn="l" rtl="0" fontAlgn="base">
        <a:spcBef>
          <a:spcPct val="20000"/>
        </a:spcBef>
        <a:spcAft>
          <a:spcPct val="0"/>
        </a:spcAft>
        <a:buClr>
          <a:srgbClr val="092E5C"/>
        </a:buClr>
        <a:buChar char="•"/>
        <a:defRPr sz="2400">
          <a:solidFill>
            <a:schemeClr val="tx2"/>
          </a:solidFill>
          <a:latin typeface="Cambria"/>
          <a:ea typeface="ＭＳ Ｐゴシック" pitchFamily="-65" charset="-128"/>
          <a:cs typeface="Cambria"/>
        </a:defRPr>
      </a:lvl1pPr>
      <a:lvl2pPr marL="569913" indent="-222250" algn="l" rtl="0" fontAlgn="base">
        <a:spcBef>
          <a:spcPct val="20000"/>
        </a:spcBef>
        <a:spcAft>
          <a:spcPct val="0"/>
        </a:spcAft>
        <a:buClr>
          <a:srgbClr val="092E5C"/>
        </a:buClr>
        <a:buChar char="–"/>
        <a:defRPr sz="2000">
          <a:solidFill>
            <a:schemeClr val="tx2"/>
          </a:solidFill>
          <a:latin typeface="Cambria"/>
          <a:ea typeface="ＭＳ Ｐゴシック" pitchFamily="-65" charset="-128"/>
          <a:cs typeface="Cambria"/>
        </a:defRPr>
      </a:lvl2pPr>
      <a:lvl3pPr marL="912813" indent="-228600" algn="l" rtl="0" fontAlgn="base">
        <a:spcBef>
          <a:spcPct val="20000"/>
        </a:spcBef>
        <a:spcAft>
          <a:spcPct val="0"/>
        </a:spcAft>
        <a:buClr>
          <a:srgbClr val="092E5C"/>
        </a:buClr>
        <a:buChar char="•"/>
        <a:defRPr>
          <a:solidFill>
            <a:schemeClr val="tx2"/>
          </a:solidFill>
          <a:latin typeface="Cambria"/>
          <a:ea typeface="ＭＳ Ｐゴシック" pitchFamily="-65" charset="-128"/>
          <a:cs typeface="Cambria"/>
        </a:defRPr>
      </a:lvl3pPr>
      <a:lvl4pPr marL="1255713" indent="-228600" algn="l" rtl="0" fontAlgn="base">
        <a:spcBef>
          <a:spcPct val="20000"/>
        </a:spcBef>
        <a:spcAft>
          <a:spcPct val="0"/>
        </a:spcAft>
        <a:buClr>
          <a:srgbClr val="092E5C"/>
        </a:buClr>
        <a:buChar char="–"/>
        <a:defRPr sz="1600">
          <a:solidFill>
            <a:schemeClr val="tx2"/>
          </a:solidFill>
          <a:latin typeface="Cambria"/>
          <a:ea typeface="ＭＳ Ｐゴシック" pitchFamily="-65" charset="-128"/>
          <a:cs typeface="Cambria"/>
        </a:defRPr>
      </a:lvl4pPr>
      <a:lvl5pPr marL="1598613" indent="-228600" algn="l" rtl="0" fontAlgn="base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Cambria"/>
          <a:ea typeface="ＭＳ Ｐゴシック" pitchFamily="-65" charset="-128"/>
          <a:cs typeface="Cambria"/>
        </a:defRPr>
      </a:lvl5pPr>
      <a:lvl6pPr marL="2055813" indent="-228600" algn="l" rtl="0" eaLnBrk="1" fontAlgn="base" hangingPunct="1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  <a:ea typeface="ＭＳ Ｐゴシック" pitchFamily="-65" charset="-128"/>
        </a:defRPr>
      </a:lvl6pPr>
      <a:lvl7pPr marL="2513013" indent="-228600" algn="l" rtl="0" eaLnBrk="1" fontAlgn="base" hangingPunct="1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  <a:ea typeface="ＭＳ Ｐゴシック" pitchFamily="-65" charset="-128"/>
        </a:defRPr>
      </a:lvl7pPr>
      <a:lvl8pPr marL="2970213" indent="-228600" algn="l" rtl="0" eaLnBrk="1" fontAlgn="base" hangingPunct="1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  <a:ea typeface="ＭＳ Ｐゴシック" pitchFamily="-65" charset="-128"/>
        </a:defRPr>
      </a:lvl8pPr>
      <a:lvl9pPr marL="3427413" indent="-228600" algn="l" rtl="0" eaLnBrk="1" fontAlgn="base" hangingPunct="1">
        <a:spcBef>
          <a:spcPct val="20000"/>
        </a:spcBef>
        <a:spcAft>
          <a:spcPct val="0"/>
        </a:spcAft>
        <a:buClr>
          <a:srgbClr val="092E5C"/>
        </a:buClr>
        <a:buChar char="»"/>
        <a:defRPr sz="1600">
          <a:solidFill>
            <a:schemeClr val="tx2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ite.opengeospatial.org/referenc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819400"/>
            <a:ext cx="8305800" cy="8382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latin typeface="Cambria" pitchFamily="-105" charset="0"/>
                <a:ea typeface="ＭＳ Ｐゴシック" pitchFamily="-105" charset="-128"/>
              </a:rPr>
              <a:t>OGC with FOSS4G</a:t>
            </a:r>
            <a:br>
              <a:rPr lang="en-US" sz="2800" dirty="0" smtClean="0">
                <a:latin typeface="Cambria" pitchFamily="-105" charset="0"/>
                <a:ea typeface="ＭＳ Ｐゴシック" pitchFamily="-105" charset="-128"/>
              </a:rPr>
            </a:br>
            <a:r>
              <a:rPr lang="en-US" sz="2800" dirty="0" smtClean="0">
                <a:latin typeface="Cambria" pitchFamily="-105" charset="0"/>
                <a:ea typeface="ＭＳ Ｐゴシック" pitchFamily="-105" charset="-128"/>
              </a:rPr>
              <a:t>2009 and Beyond</a:t>
            </a:r>
            <a:endParaRPr lang="en-US" sz="2800" dirty="0">
              <a:ea typeface="+mj-ea"/>
              <a:cs typeface="+mj-cs"/>
            </a:endParaRPr>
          </a:p>
        </p:txBody>
      </p:sp>
      <p:sp>
        <p:nvSpPr>
          <p:cNvPr id="18435" name="Subtitle 25"/>
          <p:cNvSpPr>
            <a:spLocks noGrp="1"/>
          </p:cNvSpPr>
          <p:nvPr>
            <p:ph type="subTitle" idx="1"/>
          </p:nvPr>
        </p:nvSpPr>
        <p:spPr>
          <a:xfrm>
            <a:off x="1447800" y="4648200"/>
            <a:ext cx="6400800" cy="1371600"/>
          </a:xfrm>
        </p:spPr>
        <p:txBody>
          <a:bodyPr/>
          <a:lstStyle/>
          <a:p>
            <a:r>
              <a:rPr lang="en-US" dirty="0" smtClean="0">
                <a:latin typeface="Cambria" pitchFamily="55" charset="0"/>
                <a:ea typeface="ＭＳ Ｐゴシック" pitchFamily="55" charset="-128"/>
              </a:rPr>
              <a:t>Raj R. Singh</a:t>
            </a:r>
          </a:p>
          <a:p>
            <a:r>
              <a:rPr lang="en-US" dirty="0" smtClean="0">
                <a:latin typeface="Cambria" pitchFamily="55" charset="0"/>
                <a:ea typeface="ＭＳ Ｐゴシック" pitchFamily="55" charset="-128"/>
              </a:rPr>
              <a:t>Director, Interoperability Programs</a:t>
            </a:r>
          </a:p>
          <a:p>
            <a:r>
              <a:rPr lang="en-US" dirty="0" smtClean="0">
                <a:latin typeface="Cambria" pitchFamily="55" charset="0"/>
                <a:ea typeface="ＭＳ Ｐゴシック" pitchFamily="55" charset="-128"/>
              </a:rPr>
              <a:t>Open Geospatial Consortium (OGC)</a:t>
            </a:r>
          </a:p>
          <a:p>
            <a:r>
              <a:rPr lang="en-US" dirty="0" smtClean="0">
                <a:latin typeface="Cambria" pitchFamily="55" charset="0"/>
                <a:ea typeface="ＭＳ Ｐゴシック" pitchFamily="55" charset="-128"/>
              </a:rPr>
              <a:t>October 21, 2009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3257550" y="3235325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 lIns="36501" tIns="33327" rIns="36501" bIns="33327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3257550" y="3235325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3257550" y="3235325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0" y="2649538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 lIns="36501" tIns="33327" rIns="36501" bIns="33327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0" y="2649538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41" name="Rectangle 10"/>
          <p:cNvSpPr>
            <a:spLocks noChangeArrowheads="1"/>
          </p:cNvSpPr>
          <p:nvPr/>
        </p:nvSpPr>
        <p:spPr bwMode="auto">
          <a:xfrm>
            <a:off x="0" y="2649538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42" name="Rectangle 12"/>
          <p:cNvSpPr>
            <a:spLocks noChangeArrowheads="1"/>
          </p:cNvSpPr>
          <p:nvPr/>
        </p:nvSpPr>
        <p:spPr bwMode="auto">
          <a:xfrm>
            <a:off x="0" y="1793875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43" name="Rectangle 13"/>
          <p:cNvSpPr>
            <a:spLocks noChangeArrowheads="1"/>
          </p:cNvSpPr>
          <p:nvPr/>
        </p:nvSpPr>
        <p:spPr bwMode="auto">
          <a:xfrm>
            <a:off x="0" y="1793875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44" name="Rectangle 14"/>
          <p:cNvSpPr>
            <a:spLocks noChangeArrowheads="1"/>
          </p:cNvSpPr>
          <p:nvPr/>
        </p:nvSpPr>
        <p:spPr bwMode="auto">
          <a:xfrm>
            <a:off x="19050" y="3008313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45" name="Rectangle 15"/>
          <p:cNvSpPr>
            <a:spLocks noChangeArrowheads="1"/>
          </p:cNvSpPr>
          <p:nvPr/>
        </p:nvSpPr>
        <p:spPr bwMode="auto">
          <a:xfrm>
            <a:off x="19050" y="3008313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46" name="Rectangle 16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47" name="Rectangle 17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48" name="Rectangle 18"/>
          <p:cNvSpPr>
            <a:spLocks noChangeArrowheads="1"/>
          </p:cNvSpPr>
          <p:nvPr/>
        </p:nvSpPr>
        <p:spPr bwMode="auto">
          <a:xfrm>
            <a:off x="0" y="2914650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49" name="Rectangle 19"/>
          <p:cNvSpPr>
            <a:spLocks noChangeArrowheads="1"/>
          </p:cNvSpPr>
          <p:nvPr/>
        </p:nvSpPr>
        <p:spPr bwMode="auto">
          <a:xfrm>
            <a:off x="0" y="2914650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50" name="Rectangle 20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51" name="Rectangle 21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18452" name="Rectangle 23"/>
          <p:cNvSpPr>
            <a:spLocks noChangeArrowheads="1"/>
          </p:cNvSpPr>
          <p:nvPr/>
        </p:nvSpPr>
        <p:spPr bwMode="auto">
          <a:xfrm>
            <a:off x="0" y="4078288"/>
            <a:ext cx="9144000" cy="0"/>
          </a:xfrm>
          <a:prstGeom prst="rect">
            <a:avLst/>
          </a:prstGeom>
          <a:solidFill>
            <a:srgbClr val="F0F0F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icture 1.png"/>
          <p:cNvPicPr>
            <a:picLocks noGrp="1" noChangeAspect="1"/>
          </p:cNvPicPr>
          <p:nvPr>
            <p:ph idx="1"/>
          </p:nvPr>
        </p:nvPicPr>
        <p:blipFill>
          <a:blip r:embed="rId2"/>
          <a:srcRect l="24543" t="15579" r="1719" b="1850"/>
          <a:stretch>
            <a:fillRect/>
          </a:stretch>
        </p:blipFill>
        <p:spPr>
          <a:xfrm>
            <a:off x="2659811" y="990600"/>
            <a:ext cx="4045789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819400"/>
            <a:ext cx="4927600" cy="343392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1295400"/>
            <a:ext cx="822960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solidFill>
                  <a:schemeClr val="tx2"/>
                </a:solidFill>
                <a:latin typeface="+mn-lt"/>
              </a:rPr>
              <a:t>Nearly half of Tasmania had its hottest day on record</a:t>
            </a:r>
            <a:r>
              <a:rPr lang="en-US" sz="2400" i="1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algn="ctr"/>
            <a:r>
              <a:rPr lang="en-US" sz="2400" i="1" dirty="0" smtClean="0">
                <a:solidFill>
                  <a:schemeClr val="tx2"/>
                </a:solidFill>
                <a:latin typeface="+mn-lt"/>
              </a:rPr>
              <a:t>on </a:t>
            </a:r>
            <a:r>
              <a:rPr lang="en-US" sz="2400" i="1" dirty="0">
                <a:solidFill>
                  <a:schemeClr val="tx2"/>
                </a:solidFill>
                <a:latin typeface="+mn-lt"/>
              </a:rPr>
              <a:t>30 </a:t>
            </a:r>
            <a:r>
              <a:rPr lang="en-US" sz="2400" i="1" dirty="0" smtClean="0">
                <a:solidFill>
                  <a:schemeClr val="tx2"/>
                </a:solidFill>
                <a:latin typeface="+mn-lt"/>
              </a:rPr>
              <a:t>January 2009, </a:t>
            </a:r>
            <a:r>
              <a:rPr lang="en-US" sz="2400" i="1" dirty="0">
                <a:solidFill>
                  <a:schemeClr val="tx2"/>
                </a:solidFill>
                <a:latin typeface="+mn-lt"/>
              </a:rPr>
              <a:t>with many records broken</a:t>
            </a:r>
            <a:r>
              <a:rPr lang="en-US" sz="2400" i="1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algn="ctr"/>
            <a:r>
              <a:rPr lang="en-US" sz="2400" i="1" dirty="0" smtClean="0">
                <a:solidFill>
                  <a:schemeClr val="tx2"/>
                </a:solidFill>
                <a:latin typeface="+mn-lt"/>
              </a:rPr>
              <a:t>by large </a:t>
            </a:r>
            <a:r>
              <a:rPr lang="en-US" sz="2400" i="1" dirty="0">
                <a:solidFill>
                  <a:schemeClr val="tx2"/>
                </a:solidFill>
                <a:latin typeface="+mn-lt"/>
              </a:rPr>
              <a:t>margins, particularly in the north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CCIP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Climate Challenge Integration Plugfest 2009</a:t>
            </a:r>
            <a:endParaRPr lang="en-US" dirty="0"/>
          </a:p>
        </p:txBody>
      </p:sp>
      <p:pic>
        <p:nvPicPr>
          <p:cNvPr id="8" name="Content Placeholder 7" descr="components.png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465" t="15904" r="3553" b="13989"/>
          <a:stretch>
            <a:fillRect/>
          </a:stretch>
        </p:blipFill>
        <p:spPr>
          <a:xfrm>
            <a:off x="914400" y="2286000"/>
            <a:ext cx="7499775" cy="3835112"/>
          </a:xfrm>
        </p:spPr>
      </p:pic>
      <p:sp>
        <p:nvSpPr>
          <p:cNvPr id="10" name="Rectangle 9"/>
          <p:cNvSpPr/>
          <p:nvPr/>
        </p:nvSpPr>
        <p:spPr>
          <a:xfrm>
            <a:off x="457200" y="1066800"/>
            <a:ext cx="8382000" cy="1200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0" dirty="0" smtClean="0">
                <a:latin typeface="+mj-lt"/>
              </a:rPr>
              <a:t>CCIP experimented with ways to share the world’s</a:t>
            </a:r>
            <a:br>
              <a:rPr lang="en-US" sz="2400" b="0" dirty="0" smtClean="0">
                <a:latin typeface="+mj-lt"/>
              </a:rPr>
            </a:br>
            <a:r>
              <a:rPr lang="en-US" sz="2400" b="0" dirty="0" smtClean="0">
                <a:latin typeface="+mj-lt"/>
              </a:rPr>
              <a:t>meteorological and weather forecast data</a:t>
            </a:r>
            <a:br>
              <a:rPr lang="en-US" sz="2400" b="0" dirty="0" smtClean="0">
                <a:latin typeface="+mj-lt"/>
              </a:rPr>
            </a:br>
            <a:r>
              <a:rPr lang="en-US" sz="2400" b="0" dirty="0" smtClean="0">
                <a:latin typeface="+mj-lt"/>
              </a:rPr>
              <a:t>through open standards for geospatial information sharing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OGC, OSGEO, and FOSS4G in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Map Tiling Service (WMTS)</a:t>
            </a:r>
          </a:p>
          <a:p>
            <a:r>
              <a:rPr lang="en-US" dirty="0" err="1" smtClean="0"/>
              <a:t>Opensearch</a:t>
            </a:r>
            <a:r>
              <a:rPr lang="en-US" dirty="0" smtClean="0"/>
              <a:t> Geo</a:t>
            </a:r>
          </a:p>
          <a:p>
            <a:r>
              <a:rPr lang="en-US" dirty="0" smtClean="0"/>
              <a:t>Reference Implementations</a:t>
            </a:r>
          </a:p>
          <a:p>
            <a:pPr lvl="1"/>
            <a:r>
              <a:rPr lang="en-US" dirty="0" err="1" smtClean="0"/>
              <a:t>deegree</a:t>
            </a:r>
            <a:endParaRPr lang="en-US" dirty="0" smtClean="0"/>
          </a:p>
          <a:p>
            <a:pPr lvl="1"/>
            <a:r>
              <a:rPr lang="en-US" dirty="0" err="1" smtClean="0"/>
              <a:t>GeoNetwork</a:t>
            </a:r>
            <a:r>
              <a:rPr lang="en-US" dirty="0" smtClean="0"/>
              <a:t> </a:t>
            </a:r>
            <a:r>
              <a:rPr lang="en-US" dirty="0" err="1" smtClean="0"/>
              <a:t>Opensource</a:t>
            </a:r>
            <a:endParaRPr lang="en-US" dirty="0" smtClean="0"/>
          </a:p>
          <a:p>
            <a:pPr lvl="1"/>
            <a:r>
              <a:rPr lang="en-US" dirty="0" err="1" smtClean="0"/>
              <a:t>Geoserver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http://cite.opengeospatial.org/reference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OGC, OSGEO, and FOSS4G in 2010?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Keeping Reference Implementations in sync with Standards</a:t>
            </a:r>
          </a:p>
          <a:p>
            <a:endParaRPr lang="en-US" dirty="0" smtClean="0"/>
          </a:p>
          <a:p>
            <a:r>
              <a:rPr lang="en-US" dirty="0" smtClean="0"/>
              <a:t>TEAM Engine</a:t>
            </a:r>
          </a:p>
          <a:p>
            <a:endParaRPr lang="en-US" dirty="0" smtClean="0"/>
          </a:p>
          <a:p>
            <a:r>
              <a:rPr lang="en-US" dirty="0" smtClean="0"/>
              <a:t>Certification for FOSS</a:t>
            </a:r>
          </a:p>
          <a:p>
            <a:pPr lvl="1"/>
            <a:r>
              <a:rPr lang="en-US" dirty="0" smtClean="0"/>
              <a:t>Who can certify?</a:t>
            </a:r>
          </a:p>
          <a:p>
            <a:pPr lvl="1"/>
            <a:r>
              <a:rPr lang="en-US" dirty="0" smtClean="0"/>
              <a:t>What’s the cost?</a:t>
            </a:r>
          </a:p>
          <a:p>
            <a:pPr lvl="1"/>
            <a:r>
              <a:rPr lang="en-US" dirty="0" smtClean="0"/>
              <a:t>Certification for integrators?</a:t>
            </a:r>
          </a:p>
          <a:p>
            <a:endParaRPr lang="en-US" dirty="0" smtClean="0"/>
          </a:p>
          <a:p>
            <a:r>
              <a:rPr lang="en-US" dirty="0" smtClean="0"/>
              <a:t>CCIP 2010</a:t>
            </a:r>
            <a:r>
              <a:rPr lang="en-US" dirty="0" smtClean="0"/>
              <a:t>!</a:t>
            </a:r>
            <a:endParaRPr lang="en-US" smtClean="0"/>
          </a:p>
          <a:p>
            <a:r>
              <a:rPr lang="en-US" smtClean="0"/>
              <a:t>Participate in OGC!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gc">
  <a:themeElements>
    <a:clrScheme name="">
      <a:dk1>
        <a:srgbClr val="000000"/>
      </a:dk1>
      <a:lt1>
        <a:srgbClr val="FFFFCC"/>
      </a:lt1>
      <a:dk2>
        <a:srgbClr val="092E5C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969696"/>
          </a:solidFill>
          <a:prstDash val="solid"/>
          <a:round/>
          <a:headEnd type="stealth" w="med" len="lg"/>
          <a:tailEnd type="none" w="med" len="med"/>
        </a:ln>
        <a:effectLst/>
      </a:spPr>
      <a:bodyPr vert="horz" wrap="none" lIns="0" tIns="45720" rIns="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G 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969696"/>
          </a:solidFill>
          <a:prstDash val="solid"/>
          <a:round/>
          <a:headEnd type="stealth" w="med" len="lg"/>
          <a:tailEnd type="none" w="med" len="med"/>
        </a:ln>
        <a:effectLst/>
      </a:spPr>
      <a:bodyPr vert="horz" wrap="none" lIns="0" tIns="45720" rIns="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G Times" pitchFamily="18" charset="0"/>
          </a:defRPr>
        </a:defPPr>
      </a:lstStyle>
    </a:lnDef>
  </a:objectDefaults>
  <a:extraClrSchemeLst>
    <a:extraClrScheme>
      <a:clrScheme name="OGC_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C_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C_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ogc.thmx</Template>
  <TotalTime>26872</TotalTime>
  <Words>156</Words>
  <Application>Microsoft Macintosh PowerPoint</Application>
  <PresentationFormat>On-screen Show (4:3)</PresentationFormat>
  <Paragraphs>32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ogc</vt:lpstr>
      <vt:lpstr>OGC with FOSS4G 2009 and Beyond</vt:lpstr>
      <vt:lpstr>Slide 2</vt:lpstr>
      <vt:lpstr>Slide 3</vt:lpstr>
      <vt:lpstr>CCIP Video</vt:lpstr>
      <vt:lpstr>Climate Challenge Integration Plugfest 2009</vt:lpstr>
      <vt:lpstr>OGC, OSGEO, and FOSS4G in 2009</vt:lpstr>
      <vt:lpstr>OGC, OSGEO, and FOSS4G in 2010?</vt:lpstr>
    </vt:vector>
  </TitlesOfParts>
  <Manager/>
  <Company> 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ESIP Air Quality Panel</dc:title>
  <dc:subject>outreach SDI GEOSS Air</dc:subject>
  <dc:creator>Singh</dc:creator>
  <cp:keywords/>
  <dc:description/>
  <cp:lastModifiedBy>Raj Singh</cp:lastModifiedBy>
  <cp:revision>272</cp:revision>
  <cp:lastPrinted>2003-02-03T21:59:32Z</cp:lastPrinted>
  <dcterms:created xsi:type="dcterms:W3CDTF">2009-10-20T21:10:36Z</dcterms:created>
  <dcterms:modified xsi:type="dcterms:W3CDTF">2009-10-20T21:18:42Z</dcterms:modified>
  <cp:category/>
</cp:coreProperties>
</file>