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9" r:id="rId4"/>
    <p:sldId id="258" r:id="rId5"/>
    <p:sldId id="261" r:id="rId6"/>
    <p:sldId id="262" r:id="rId7"/>
    <p:sldId id="263" r:id="rId8"/>
    <p:sldId id="285" r:id="rId9"/>
    <p:sldId id="266" r:id="rId10"/>
    <p:sldId id="280" r:id="rId11"/>
    <p:sldId id="281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86" r:id="rId20"/>
    <p:sldId id="274" r:id="rId21"/>
    <p:sldId id="275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707" autoAdjust="0"/>
  </p:normalViewPr>
  <p:slideViewPr>
    <p:cSldViewPr>
      <p:cViewPr varScale="1">
        <p:scale>
          <a:sx n="105" d="100"/>
          <a:sy n="105" d="100"/>
        </p:scale>
        <p:origin x="-9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C3E3D-41D8-45DC-AA4B-AFCCE3CF97DB}" type="doc">
      <dgm:prSet loTypeId="urn:microsoft.com/office/officeart/2005/8/layout/hProcess9" loCatId="process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8DE237-B26D-43D0-A5B7-D35D23FA7170}">
      <dgm:prSet/>
      <dgm:spPr/>
      <dgm:t>
        <a:bodyPr/>
        <a:lstStyle/>
        <a:p>
          <a:pPr rtl="0"/>
          <a:r>
            <a:rPr lang="en-US" dirty="0" smtClean="0">
              <a:latin typeface="Arial" pitchFamily="34" charset="0"/>
              <a:cs typeface="Arial" pitchFamily="34" charset="0"/>
            </a:rPr>
            <a:t>Multi scales</a:t>
          </a:r>
        </a:p>
        <a:p>
          <a:pPr rtl="0"/>
          <a:r>
            <a:rPr lang="en-US" dirty="0" smtClean="0">
              <a:latin typeface="Arial" pitchFamily="34" charset="0"/>
              <a:cs typeface="Arial" pitchFamily="34" charset="0"/>
            </a:rPr>
            <a:t>Multi Themes</a:t>
          </a:r>
        </a:p>
        <a:p>
          <a:pPr rtl="0"/>
          <a:r>
            <a:rPr lang="en-US" dirty="0" smtClean="0">
              <a:latin typeface="Arial" pitchFamily="34" charset="0"/>
              <a:cs typeface="Arial" pitchFamily="34" charset="0"/>
            </a:rPr>
            <a:t>Multi date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C029B26-6813-4BDA-93CD-36C344D922A6}" type="parTrans" cxnId="{3F918E87-594B-46F3-ADDF-5044D9C12E0B}">
      <dgm:prSet/>
      <dgm:spPr/>
      <dgm:t>
        <a:bodyPr/>
        <a:lstStyle/>
        <a:p>
          <a:endParaRPr lang="en-US"/>
        </a:p>
      </dgm:t>
    </dgm:pt>
    <dgm:pt modelId="{B82AAC95-D024-4CAD-87B8-C0A1EA8CD46F}" type="sibTrans" cxnId="{3F918E87-594B-46F3-ADDF-5044D9C12E0B}">
      <dgm:prSet/>
      <dgm:spPr/>
      <dgm:t>
        <a:bodyPr/>
        <a:lstStyle/>
        <a:p>
          <a:endParaRPr lang="en-US"/>
        </a:p>
      </dgm:t>
    </dgm:pt>
    <dgm:pt modelId="{924820B2-8312-4569-8F9B-F8C23D460DF6}">
      <dgm:prSet/>
      <dgm:spPr/>
      <dgm:t>
        <a:bodyPr/>
        <a:lstStyle/>
        <a:p>
          <a:pPr rtl="0"/>
          <a:r>
            <a:rPr lang="en-US" smtClean="0">
              <a:latin typeface="Arial" pitchFamily="34" charset="0"/>
              <a:cs typeface="Arial" pitchFamily="34" charset="0"/>
            </a:rPr>
            <a:t>Data suistainability</a:t>
          </a:r>
          <a:endParaRPr lang="en-US">
            <a:latin typeface="Arial" pitchFamily="34" charset="0"/>
            <a:cs typeface="Arial" pitchFamily="34" charset="0"/>
          </a:endParaRPr>
        </a:p>
      </dgm:t>
    </dgm:pt>
    <dgm:pt modelId="{9BEDE07E-BAAC-4E91-B59F-64CDBDAE1688}" type="parTrans" cxnId="{9B58EAC8-A072-428B-8F41-70EFCAAEA205}">
      <dgm:prSet/>
      <dgm:spPr/>
      <dgm:t>
        <a:bodyPr/>
        <a:lstStyle/>
        <a:p>
          <a:endParaRPr lang="en-US"/>
        </a:p>
      </dgm:t>
    </dgm:pt>
    <dgm:pt modelId="{49838EF4-238F-415A-83E9-567422BF415D}" type="sibTrans" cxnId="{9B58EAC8-A072-428B-8F41-70EFCAAEA205}">
      <dgm:prSet/>
      <dgm:spPr/>
      <dgm:t>
        <a:bodyPr/>
        <a:lstStyle/>
        <a:p>
          <a:endParaRPr lang="en-US"/>
        </a:p>
      </dgm:t>
    </dgm:pt>
    <dgm:pt modelId="{B180AB4F-EE9A-47F1-BE07-B6236521B617}">
      <dgm:prSet/>
      <dgm:spPr/>
      <dgm:t>
        <a:bodyPr/>
        <a:lstStyle/>
        <a:p>
          <a:pPr rtl="0"/>
          <a:r>
            <a:rPr lang="en-US" smtClean="0">
              <a:latin typeface="Arial" pitchFamily="34" charset="0"/>
              <a:cs typeface="Arial" pitchFamily="34" charset="0"/>
            </a:rPr>
            <a:t>Data infrastucture is needed</a:t>
          </a:r>
          <a:endParaRPr lang="en-US">
            <a:latin typeface="Arial" pitchFamily="34" charset="0"/>
            <a:cs typeface="Arial" pitchFamily="34" charset="0"/>
          </a:endParaRPr>
        </a:p>
      </dgm:t>
    </dgm:pt>
    <dgm:pt modelId="{2E3FC722-68C0-4B13-9A99-4D64749AA9A6}" type="parTrans" cxnId="{89784976-18E2-48AE-B8DE-05BBB386F893}">
      <dgm:prSet/>
      <dgm:spPr/>
      <dgm:t>
        <a:bodyPr/>
        <a:lstStyle/>
        <a:p>
          <a:endParaRPr lang="en-US"/>
        </a:p>
      </dgm:t>
    </dgm:pt>
    <dgm:pt modelId="{EE7242E7-D45F-448F-992C-AA46AB5CDEDE}" type="sibTrans" cxnId="{89784976-18E2-48AE-B8DE-05BBB386F893}">
      <dgm:prSet/>
      <dgm:spPr/>
      <dgm:t>
        <a:bodyPr/>
        <a:lstStyle/>
        <a:p>
          <a:endParaRPr lang="en-US"/>
        </a:p>
      </dgm:t>
    </dgm:pt>
    <dgm:pt modelId="{0A4C1B66-5BD5-45E0-A66F-DDFAAD5B9E09}" type="pres">
      <dgm:prSet presAssocID="{256C3E3D-41D8-45DC-AA4B-AFCCE3CF97D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6119B-A24D-4D0D-A61F-1BC5A708BA8D}" type="pres">
      <dgm:prSet presAssocID="{256C3E3D-41D8-45DC-AA4B-AFCCE3CF97DB}" presName="arrow" presStyleLbl="bgShp" presStyleIdx="0" presStyleCnt="1"/>
      <dgm:spPr/>
    </dgm:pt>
    <dgm:pt modelId="{93C3DC7D-E6F6-4231-A3F3-8E9BAA45C932}" type="pres">
      <dgm:prSet presAssocID="{256C3E3D-41D8-45DC-AA4B-AFCCE3CF97DB}" presName="linearProcess" presStyleCnt="0"/>
      <dgm:spPr/>
    </dgm:pt>
    <dgm:pt modelId="{006637F8-1EC8-480D-BF4E-CF22AF34D572}" type="pres">
      <dgm:prSet presAssocID="{088DE237-B26D-43D0-A5B7-D35D23FA717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B5C6D-773C-4E55-9D83-8FB290F7354D}" type="pres">
      <dgm:prSet presAssocID="{B82AAC95-D024-4CAD-87B8-C0A1EA8CD46F}" presName="sibTrans" presStyleCnt="0"/>
      <dgm:spPr/>
    </dgm:pt>
    <dgm:pt modelId="{7ABED034-B659-4E92-83DB-6779FE0B489E}" type="pres">
      <dgm:prSet presAssocID="{924820B2-8312-4569-8F9B-F8C23D460DF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19C3B-329D-4EBD-9C48-78C01B74C6D7}" type="pres">
      <dgm:prSet presAssocID="{49838EF4-238F-415A-83E9-567422BF415D}" presName="sibTrans" presStyleCnt="0"/>
      <dgm:spPr/>
    </dgm:pt>
    <dgm:pt modelId="{BCD40896-EF6F-421A-818F-043DD49D9D84}" type="pres">
      <dgm:prSet presAssocID="{B180AB4F-EE9A-47F1-BE07-B6236521B61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9DABB-1012-41B6-AA10-75012573FD63}" type="presOf" srcId="{924820B2-8312-4569-8F9B-F8C23D460DF6}" destId="{7ABED034-B659-4E92-83DB-6779FE0B489E}" srcOrd="0" destOrd="0" presId="urn:microsoft.com/office/officeart/2005/8/layout/hProcess9"/>
    <dgm:cxn modelId="{3F918E87-594B-46F3-ADDF-5044D9C12E0B}" srcId="{256C3E3D-41D8-45DC-AA4B-AFCCE3CF97DB}" destId="{088DE237-B26D-43D0-A5B7-D35D23FA7170}" srcOrd="0" destOrd="0" parTransId="{6C029B26-6813-4BDA-93CD-36C344D922A6}" sibTransId="{B82AAC95-D024-4CAD-87B8-C0A1EA8CD46F}"/>
    <dgm:cxn modelId="{A057970F-A3C0-4F41-9B33-329CF50E742A}" type="presOf" srcId="{B180AB4F-EE9A-47F1-BE07-B6236521B617}" destId="{BCD40896-EF6F-421A-818F-043DD49D9D84}" srcOrd="0" destOrd="0" presId="urn:microsoft.com/office/officeart/2005/8/layout/hProcess9"/>
    <dgm:cxn modelId="{89784976-18E2-48AE-B8DE-05BBB386F893}" srcId="{256C3E3D-41D8-45DC-AA4B-AFCCE3CF97DB}" destId="{B180AB4F-EE9A-47F1-BE07-B6236521B617}" srcOrd="2" destOrd="0" parTransId="{2E3FC722-68C0-4B13-9A99-4D64749AA9A6}" sibTransId="{EE7242E7-D45F-448F-992C-AA46AB5CDEDE}"/>
    <dgm:cxn modelId="{CEAF10A2-EC77-4C52-B535-8B1753D1C733}" type="presOf" srcId="{256C3E3D-41D8-45DC-AA4B-AFCCE3CF97DB}" destId="{0A4C1B66-5BD5-45E0-A66F-DDFAAD5B9E09}" srcOrd="0" destOrd="0" presId="urn:microsoft.com/office/officeart/2005/8/layout/hProcess9"/>
    <dgm:cxn modelId="{9B58EAC8-A072-428B-8F41-70EFCAAEA205}" srcId="{256C3E3D-41D8-45DC-AA4B-AFCCE3CF97DB}" destId="{924820B2-8312-4569-8F9B-F8C23D460DF6}" srcOrd="1" destOrd="0" parTransId="{9BEDE07E-BAAC-4E91-B59F-64CDBDAE1688}" sibTransId="{49838EF4-238F-415A-83E9-567422BF415D}"/>
    <dgm:cxn modelId="{B5384ADD-0C21-4A2C-94FF-BACFE7CAC416}" type="presOf" srcId="{088DE237-B26D-43D0-A5B7-D35D23FA7170}" destId="{006637F8-1EC8-480D-BF4E-CF22AF34D572}" srcOrd="0" destOrd="0" presId="urn:microsoft.com/office/officeart/2005/8/layout/hProcess9"/>
    <dgm:cxn modelId="{CE2C896F-4AB8-40F7-B665-1BF7061757B1}" type="presParOf" srcId="{0A4C1B66-5BD5-45E0-A66F-DDFAAD5B9E09}" destId="{2D46119B-A24D-4D0D-A61F-1BC5A708BA8D}" srcOrd="0" destOrd="0" presId="urn:microsoft.com/office/officeart/2005/8/layout/hProcess9"/>
    <dgm:cxn modelId="{F169CAF4-3258-46AB-A3AD-4C4E6FEF53AB}" type="presParOf" srcId="{0A4C1B66-5BD5-45E0-A66F-DDFAAD5B9E09}" destId="{93C3DC7D-E6F6-4231-A3F3-8E9BAA45C932}" srcOrd="1" destOrd="0" presId="urn:microsoft.com/office/officeart/2005/8/layout/hProcess9"/>
    <dgm:cxn modelId="{F6CCA731-EA81-402A-A119-82A1E6998242}" type="presParOf" srcId="{93C3DC7D-E6F6-4231-A3F3-8E9BAA45C932}" destId="{006637F8-1EC8-480D-BF4E-CF22AF34D572}" srcOrd="0" destOrd="0" presId="urn:microsoft.com/office/officeart/2005/8/layout/hProcess9"/>
    <dgm:cxn modelId="{64CC121B-3AEA-4833-B310-5B26F5E4B971}" type="presParOf" srcId="{93C3DC7D-E6F6-4231-A3F3-8E9BAA45C932}" destId="{915B5C6D-773C-4E55-9D83-8FB290F7354D}" srcOrd="1" destOrd="0" presId="urn:microsoft.com/office/officeart/2005/8/layout/hProcess9"/>
    <dgm:cxn modelId="{6F6BEADF-16EE-441B-8A61-338E13D5C76C}" type="presParOf" srcId="{93C3DC7D-E6F6-4231-A3F3-8E9BAA45C932}" destId="{7ABED034-B659-4E92-83DB-6779FE0B489E}" srcOrd="2" destOrd="0" presId="urn:microsoft.com/office/officeart/2005/8/layout/hProcess9"/>
    <dgm:cxn modelId="{662FC2C6-2DDD-4D1C-8F70-67211186EC10}" type="presParOf" srcId="{93C3DC7D-E6F6-4231-A3F3-8E9BAA45C932}" destId="{91319C3B-329D-4EBD-9C48-78C01B74C6D7}" srcOrd="3" destOrd="0" presId="urn:microsoft.com/office/officeart/2005/8/layout/hProcess9"/>
    <dgm:cxn modelId="{CF1935A9-724B-437D-83E5-673925A16822}" type="presParOf" srcId="{93C3DC7D-E6F6-4231-A3F3-8E9BAA45C932}" destId="{BCD40896-EF6F-421A-818F-043DD49D9D8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76560-DDD2-4203-B1FC-183497BACCB6}" type="doc">
      <dgm:prSet loTypeId="urn:microsoft.com/office/officeart/2005/8/layout/radial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AE46F3-5856-469C-AB82-CE665F9AFCFB}">
      <dgm:prSet/>
      <dgm:spPr/>
      <dgm:t>
        <a:bodyPr/>
        <a:lstStyle/>
        <a:p>
          <a:pPr rtl="0"/>
          <a:r>
            <a:rPr lang="en-US" smtClean="0"/>
            <a:t>Data catalog</a:t>
          </a:r>
          <a:endParaRPr lang="en-US"/>
        </a:p>
      </dgm:t>
    </dgm:pt>
    <dgm:pt modelId="{C6B53F15-E803-422A-99FD-0D14F1BBE9F3}" type="parTrans" cxnId="{250279B8-5338-455A-8867-04133E9A6AFF}">
      <dgm:prSet/>
      <dgm:spPr/>
      <dgm:t>
        <a:bodyPr/>
        <a:lstStyle/>
        <a:p>
          <a:endParaRPr lang="en-US"/>
        </a:p>
      </dgm:t>
    </dgm:pt>
    <dgm:pt modelId="{2DCA4AB5-0BA6-4266-BDB4-628854E4C543}" type="sibTrans" cxnId="{250279B8-5338-455A-8867-04133E9A6AFF}">
      <dgm:prSet/>
      <dgm:spPr/>
      <dgm:t>
        <a:bodyPr/>
        <a:lstStyle/>
        <a:p>
          <a:endParaRPr lang="en-US"/>
        </a:p>
      </dgm:t>
    </dgm:pt>
    <dgm:pt modelId="{9F09ED82-41CB-4639-A216-8DE950C41D6E}">
      <dgm:prSet/>
      <dgm:spPr/>
      <dgm:t>
        <a:bodyPr/>
        <a:lstStyle/>
        <a:p>
          <a:pPr rtl="0"/>
          <a:r>
            <a:rPr lang="en-US" smtClean="0"/>
            <a:t>Printout</a:t>
          </a:r>
          <a:endParaRPr lang="en-US"/>
        </a:p>
      </dgm:t>
    </dgm:pt>
    <dgm:pt modelId="{EDF5E4DC-95B3-45DF-87B1-18C8AB9EE947}" type="parTrans" cxnId="{E6D8910F-B232-491C-82CA-E9C97D90E9D8}">
      <dgm:prSet/>
      <dgm:spPr/>
      <dgm:t>
        <a:bodyPr/>
        <a:lstStyle/>
        <a:p>
          <a:endParaRPr lang="en-US"/>
        </a:p>
      </dgm:t>
    </dgm:pt>
    <dgm:pt modelId="{EA2736F1-3394-475C-9F27-58EAF3469DAE}" type="sibTrans" cxnId="{E6D8910F-B232-491C-82CA-E9C97D90E9D8}">
      <dgm:prSet/>
      <dgm:spPr/>
      <dgm:t>
        <a:bodyPr/>
        <a:lstStyle/>
        <a:p>
          <a:endParaRPr lang="en-US"/>
        </a:p>
      </dgm:t>
    </dgm:pt>
    <dgm:pt modelId="{7F96D989-FB2E-4AD9-AA21-3501CBC4551E}">
      <dgm:prSet/>
      <dgm:spPr/>
      <dgm:t>
        <a:bodyPr/>
        <a:lstStyle/>
        <a:p>
          <a:pPr rtl="0"/>
          <a:r>
            <a:rPr lang="en-US" smtClean="0"/>
            <a:t>Compact Disc (CD)</a:t>
          </a:r>
          <a:endParaRPr lang="en-US"/>
        </a:p>
      </dgm:t>
    </dgm:pt>
    <dgm:pt modelId="{A689945B-5C28-4EA9-AE90-F8AFF7D2CE1B}" type="parTrans" cxnId="{20F8E550-0055-4F78-B20A-541172EC0BAE}">
      <dgm:prSet/>
      <dgm:spPr/>
      <dgm:t>
        <a:bodyPr/>
        <a:lstStyle/>
        <a:p>
          <a:endParaRPr lang="en-US"/>
        </a:p>
      </dgm:t>
    </dgm:pt>
    <dgm:pt modelId="{5DD66727-D94B-4B72-A67E-72C65356FF8D}" type="sibTrans" cxnId="{20F8E550-0055-4F78-B20A-541172EC0BAE}">
      <dgm:prSet/>
      <dgm:spPr/>
      <dgm:t>
        <a:bodyPr/>
        <a:lstStyle/>
        <a:p>
          <a:endParaRPr lang="en-US"/>
        </a:p>
      </dgm:t>
    </dgm:pt>
    <dgm:pt modelId="{69A393C8-3CF9-4C8C-A240-04C3504640D6}">
      <dgm:prSet/>
      <dgm:spPr/>
      <dgm:t>
        <a:bodyPr/>
        <a:lstStyle/>
        <a:p>
          <a:pPr rtl="0"/>
          <a:r>
            <a:rPr lang="en-US" smtClean="0"/>
            <a:t>Internet</a:t>
          </a:r>
          <a:endParaRPr lang="en-US"/>
        </a:p>
      </dgm:t>
    </dgm:pt>
    <dgm:pt modelId="{E40DB5C8-B501-45F0-95FA-6C294A765660}" type="parTrans" cxnId="{42189A73-0581-41B2-A92C-B27416047B67}">
      <dgm:prSet/>
      <dgm:spPr/>
      <dgm:t>
        <a:bodyPr/>
        <a:lstStyle/>
        <a:p>
          <a:endParaRPr lang="en-US"/>
        </a:p>
      </dgm:t>
    </dgm:pt>
    <dgm:pt modelId="{7380D7FE-A8C0-4C9C-BB24-FC157645E3B8}" type="sibTrans" cxnId="{42189A73-0581-41B2-A92C-B27416047B67}">
      <dgm:prSet/>
      <dgm:spPr/>
      <dgm:t>
        <a:bodyPr/>
        <a:lstStyle/>
        <a:p>
          <a:endParaRPr lang="en-US"/>
        </a:p>
      </dgm:t>
    </dgm:pt>
    <dgm:pt modelId="{AF46770C-4CA2-4FBA-8178-DFBEFB26F546}" type="pres">
      <dgm:prSet presAssocID="{F2676560-DDD2-4203-B1FC-183497BACC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3A0B96-34BE-4087-955B-4C09AEEB9D41}" type="pres">
      <dgm:prSet presAssocID="{0EAE46F3-5856-469C-AB82-CE665F9AFCFB}" presName="centerShape" presStyleLbl="node0" presStyleIdx="0" presStyleCnt="1"/>
      <dgm:spPr/>
      <dgm:t>
        <a:bodyPr/>
        <a:lstStyle/>
        <a:p>
          <a:endParaRPr lang="en-US"/>
        </a:p>
      </dgm:t>
    </dgm:pt>
    <dgm:pt modelId="{904FC7B8-1516-497C-BE3E-1DAAEC0CD457}" type="pres">
      <dgm:prSet presAssocID="{EDF5E4DC-95B3-45DF-87B1-18C8AB9EE947}" presName="parTrans" presStyleLbl="sibTrans2D1" presStyleIdx="0" presStyleCnt="3"/>
      <dgm:spPr/>
      <dgm:t>
        <a:bodyPr/>
        <a:lstStyle/>
        <a:p>
          <a:endParaRPr lang="en-US"/>
        </a:p>
      </dgm:t>
    </dgm:pt>
    <dgm:pt modelId="{E72A6D6D-42CC-445A-A811-C4D24CC3FB1C}" type="pres">
      <dgm:prSet presAssocID="{EDF5E4DC-95B3-45DF-87B1-18C8AB9EE9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2A98F2C-CA68-4BC9-8D2D-00C20FE320F9}" type="pres">
      <dgm:prSet presAssocID="{9F09ED82-41CB-4639-A216-8DE950C41D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871D1-E192-4573-8241-56A23B2BB286}" type="pres">
      <dgm:prSet presAssocID="{A689945B-5C28-4EA9-AE90-F8AFF7D2CE1B}" presName="parTrans" presStyleLbl="sibTrans2D1" presStyleIdx="1" presStyleCnt="3"/>
      <dgm:spPr/>
      <dgm:t>
        <a:bodyPr/>
        <a:lstStyle/>
        <a:p>
          <a:endParaRPr lang="en-US"/>
        </a:p>
      </dgm:t>
    </dgm:pt>
    <dgm:pt modelId="{EE276B0D-19A8-4BDC-A7AC-5484F3C9FB75}" type="pres">
      <dgm:prSet presAssocID="{A689945B-5C28-4EA9-AE90-F8AFF7D2CE1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0A6A4C8-0B8D-462A-A4BB-B3B03C903374}" type="pres">
      <dgm:prSet presAssocID="{7F96D989-FB2E-4AD9-AA21-3501CBC455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C0D9D-AC67-487B-9085-E7B6FEBC93AF}" type="pres">
      <dgm:prSet presAssocID="{E40DB5C8-B501-45F0-95FA-6C294A765660}" presName="parTrans" presStyleLbl="sibTrans2D1" presStyleIdx="2" presStyleCnt="3"/>
      <dgm:spPr/>
      <dgm:t>
        <a:bodyPr/>
        <a:lstStyle/>
        <a:p>
          <a:endParaRPr lang="en-US"/>
        </a:p>
      </dgm:t>
    </dgm:pt>
    <dgm:pt modelId="{770F96F3-CFEF-463F-B484-F6F6A838D509}" type="pres">
      <dgm:prSet presAssocID="{E40DB5C8-B501-45F0-95FA-6C294A76566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E75E759-E700-499D-9EED-2830BA270183}" type="pres">
      <dgm:prSet presAssocID="{69A393C8-3CF9-4C8C-A240-04C3504640D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0279B8-5338-455A-8867-04133E9A6AFF}" srcId="{F2676560-DDD2-4203-B1FC-183497BACCB6}" destId="{0EAE46F3-5856-469C-AB82-CE665F9AFCFB}" srcOrd="0" destOrd="0" parTransId="{C6B53F15-E803-422A-99FD-0D14F1BBE9F3}" sibTransId="{2DCA4AB5-0BA6-4266-BDB4-628854E4C543}"/>
    <dgm:cxn modelId="{E6D8910F-B232-491C-82CA-E9C97D90E9D8}" srcId="{0EAE46F3-5856-469C-AB82-CE665F9AFCFB}" destId="{9F09ED82-41CB-4639-A216-8DE950C41D6E}" srcOrd="0" destOrd="0" parTransId="{EDF5E4DC-95B3-45DF-87B1-18C8AB9EE947}" sibTransId="{EA2736F1-3394-475C-9F27-58EAF3469DAE}"/>
    <dgm:cxn modelId="{D58B7AF9-21BF-480B-A6CD-C06BCF88C4DD}" type="presOf" srcId="{A689945B-5C28-4EA9-AE90-F8AFF7D2CE1B}" destId="{079871D1-E192-4573-8241-56A23B2BB286}" srcOrd="0" destOrd="0" presId="urn:microsoft.com/office/officeart/2005/8/layout/radial5"/>
    <dgm:cxn modelId="{E1F23E1D-35FB-49F4-80D7-D10DB9ABB1FB}" type="presOf" srcId="{A689945B-5C28-4EA9-AE90-F8AFF7D2CE1B}" destId="{EE276B0D-19A8-4BDC-A7AC-5484F3C9FB75}" srcOrd="1" destOrd="0" presId="urn:microsoft.com/office/officeart/2005/8/layout/radial5"/>
    <dgm:cxn modelId="{6198FC01-C120-4DB5-BD39-92AB25444FC6}" type="presOf" srcId="{EDF5E4DC-95B3-45DF-87B1-18C8AB9EE947}" destId="{904FC7B8-1516-497C-BE3E-1DAAEC0CD457}" srcOrd="0" destOrd="0" presId="urn:microsoft.com/office/officeart/2005/8/layout/radial5"/>
    <dgm:cxn modelId="{B2ADCC8B-FF04-46F5-AD82-3D4C1C41F494}" type="presOf" srcId="{E40DB5C8-B501-45F0-95FA-6C294A765660}" destId="{770F96F3-CFEF-463F-B484-F6F6A838D509}" srcOrd="1" destOrd="0" presId="urn:microsoft.com/office/officeart/2005/8/layout/radial5"/>
    <dgm:cxn modelId="{B25D91BA-2F2C-436D-963E-A78BDB5BF814}" type="presOf" srcId="{9F09ED82-41CB-4639-A216-8DE950C41D6E}" destId="{62A98F2C-CA68-4BC9-8D2D-00C20FE320F9}" srcOrd="0" destOrd="0" presId="urn:microsoft.com/office/officeart/2005/8/layout/radial5"/>
    <dgm:cxn modelId="{C0997263-96E2-457B-A9DB-6AB3D37EC67C}" type="presOf" srcId="{EDF5E4DC-95B3-45DF-87B1-18C8AB9EE947}" destId="{E72A6D6D-42CC-445A-A811-C4D24CC3FB1C}" srcOrd="1" destOrd="0" presId="urn:microsoft.com/office/officeart/2005/8/layout/radial5"/>
    <dgm:cxn modelId="{40EB33B1-D6B1-4454-92E9-A1264D5DFC37}" type="presOf" srcId="{E40DB5C8-B501-45F0-95FA-6C294A765660}" destId="{EB5C0D9D-AC67-487B-9085-E7B6FEBC93AF}" srcOrd="0" destOrd="0" presId="urn:microsoft.com/office/officeart/2005/8/layout/radial5"/>
    <dgm:cxn modelId="{54ED6053-8EDE-4B75-A502-5C7E64945E62}" type="presOf" srcId="{69A393C8-3CF9-4C8C-A240-04C3504640D6}" destId="{FE75E759-E700-499D-9EED-2830BA270183}" srcOrd="0" destOrd="0" presId="urn:microsoft.com/office/officeart/2005/8/layout/radial5"/>
    <dgm:cxn modelId="{D056ED9E-3690-4531-AF3E-6CE9C189EFB5}" type="presOf" srcId="{7F96D989-FB2E-4AD9-AA21-3501CBC4551E}" destId="{A0A6A4C8-0B8D-462A-A4BB-B3B03C903374}" srcOrd="0" destOrd="0" presId="urn:microsoft.com/office/officeart/2005/8/layout/radial5"/>
    <dgm:cxn modelId="{631CCCE4-86D9-4809-89CA-65E7410C56B1}" type="presOf" srcId="{0EAE46F3-5856-469C-AB82-CE665F9AFCFB}" destId="{243A0B96-34BE-4087-955B-4C09AEEB9D41}" srcOrd="0" destOrd="0" presId="urn:microsoft.com/office/officeart/2005/8/layout/radial5"/>
    <dgm:cxn modelId="{84D8D386-0A73-48A5-8AE8-99BA01C20260}" type="presOf" srcId="{F2676560-DDD2-4203-B1FC-183497BACCB6}" destId="{AF46770C-4CA2-4FBA-8178-DFBEFB26F546}" srcOrd="0" destOrd="0" presId="urn:microsoft.com/office/officeart/2005/8/layout/radial5"/>
    <dgm:cxn modelId="{20F8E550-0055-4F78-B20A-541172EC0BAE}" srcId="{0EAE46F3-5856-469C-AB82-CE665F9AFCFB}" destId="{7F96D989-FB2E-4AD9-AA21-3501CBC4551E}" srcOrd="1" destOrd="0" parTransId="{A689945B-5C28-4EA9-AE90-F8AFF7D2CE1B}" sibTransId="{5DD66727-D94B-4B72-A67E-72C65356FF8D}"/>
    <dgm:cxn modelId="{42189A73-0581-41B2-A92C-B27416047B67}" srcId="{0EAE46F3-5856-469C-AB82-CE665F9AFCFB}" destId="{69A393C8-3CF9-4C8C-A240-04C3504640D6}" srcOrd="2" destOrd="0" parTransId="{E40DB5C8-B501-45F0-95FA-6C294A765660}" sibTransId="{7380D7FE-A8C0-4C9C-BB24-FC157645E3B8}"/>
    <dgm:cxn modelId="{D2EE12B1-4854-4159-83FC-C95C8D1E7D68}" type="presParOf" srcId="{AF46770C-4CA2-4FBA-8178-DFBEFB26F546}" destId="{243A0B96-34BE-4087-955B-4C09AEEB9D41}" srcOrd="0" destOrd="0" presId="urn:microsoft.com/office/officeart/2005/8/layout/radial5"/>
    <dgm:cxn modelId="{7C1615C6-4AC9-461C-890E-6C40ECEBD8BA}" type="presParOf" srcId="{AF46770C-4CA2-4FBA-8178-DFBEFB26F546}" destId="{904FC7B8-1516-497C-BE3E-1DAAEC0CD457}" srcOrd="1" destOrd="0" presId="urn:microsoft.com/office/officeart/2005/8/layout/radial5"/>
    <dgm:cxn modelId="{C862838C-3943-4FD5-82EE-CD9A232A195A}" type="presParOf" srcId="{904FC7B8-1516-497C-BE3E-1DAAEC0CD457}" destId="{E72A6D6D-42CC-445A-A811-C4D24CC3FB1C}" srcOrd="0" destOrd="0" presId="urn:microsoft.com/office/officeart/2005/8/layout/radial5"/>
    <dgm:cxn modelId="{059B6982-D215-4DA9-9C0B-96F66387F086}" type="presParOf" srcId="{AF46770C-4CA2-4FBA-8178-DFBEFB26F546}" destId="{62A98F2C-CA68-4BC9-8D2D-00C20FE320F9}" srcOrd="2" destOrd="0" presId="urn:microsoft.com/office/officeart/2005/8/layout/radial5"/>
    <dgm:cxn modelId="{31772BE8-0287-4EDA-8444-C5E35116BE1A}" type="presParOf" srcId="{AF46770C-4CA2-4FBA-8178-DFBEFB26F546}" destId="{079871D1-E192-4573-8241-56A23B2BB286}" srcOrd="3" destOrd="0" presId="urn:microsoft.com/office/officeart/2005/8/layout/radial5"/>
    <dgm:cxn modelId="{8A40228B-1099-4B09-ADEF-8448F4C8DFD4}" type="presParOf" srcId="{079871D1-E192-4573-8241-56A23B2BB286}" destId="{EE276B0D-19A8-4BDC-A7AC-5484F3C9FB75}" srcOrd="0" destOrd="0" presId="urn:microsoft.com/office/officeart/2005/8/layout/radial5"/>
    <dgm:cxn modelId="{92A1BDF3-721B-46FB-AE32-7540E56E830E}" type="presParOf" srcId="{AF46770C-4CA2-4FBA-8178-DFBEFB26F546}" destId="{A0A6A4C8-0B8D-462A-A4BB-B3B03C903374}" srcOrd="4" destOrd="0" presId="urn:microsoft.com/office/officeart/2005/8/layout/radial5"/>
    <dgm:cxn modelId="{BFC214A8-D0E5-4C85-896E-3745EFF4B1F5}" type="presParOf" srcId="{AF46770C-4CA2-4FBA-8178-DFBEFB26F546}" destId="{EB5C0D9D-AC67-487B-9085-E7B6FEBC93AF}" srcOrd="5" destOrd="0" presId="urn:microsoft.com/office/officeart/2005/8/layout/radial5"/>
    <dgm:cxn modelId="{EE56AF43-EC11-41D2-A7BA-7A936773506E}" type="presParOf" srcId="{EB5C0D9D-AC67-487B-9085-E7B6FEBC93AF}" destId="{770F96F3-CFEF-463F-B484-F6F6A838D509}" srcOrd="0" destOrd="0" presId="urn:microsoft.com/office/officeart/2005/8/layout/radial5"/>
    <dgm:cxn modelId="{7AEA920A-4901-45C9-A1F8-88F1BF39973D}" type="presParOf" srcId="{AF46770C-4CA2-4FBA-8178-DFBEFB26F546}" destId="{FE75E759-E700-499D-9EED-2830BA27018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C6D5F9-233B-4583-8D83-0F0834DB100F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A8896F-C2F8-4AE4-98C8-F7AA1FA84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9880A2-54C0-4D0E-A093-55263ED4A9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C77219D-ECA6-4BFA-87DC-4228F593DF19}" type="slidenum">
              <a:rPr lang="en-US" sz="1200">
                <a:latin typeface="Times New Roman" pitchFamily="18" charset="0"/>
              </a:rPr>
              <a:pPr algn="r" eaLnBrk="0" hangingPunct="0"/>
              <a:t>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EC9C-4EC8-4F7E-9F0F-389B40CB5387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WOC | Manado | May, 11 – 14 May 2009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90A8-E978-4A2B-88EF-F69FE2E6A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E8E55-66C5-43DA-9D5A-4C90F23EBA4B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WOC | Manado | May, 11 – 14 May 2009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210E-CDE0-4FBF-A731-B9BF7747C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4912D-4330-43AA-A455-77911EECAA1F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WOC | Manado | May, 11 – 14 May 2009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07EA-AD15-4507-A03C-91057A6E8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ko-ol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8900" y="76200"/>
            <a:ext cx="7493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3352800" cy="365125"/>
          </a:xfrm>
        </p:spPr>
        <p:txBody>
          <a:bodyPr/>
          <a:lstStyle>
            <a:lvl1pPr>
              <a:defRPr sz="1400"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WOC | Manado | May, 11 – 14 May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95BB10B-4346-477B-B5FB-90BA8A016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C27A4-9F11-45E8-9424-E4C802C33507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WOC | Manado | May, 11 – 14 May 2009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EE785-AE24-46EF-98F2-906BDF716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9637B-4EB0-4655-9F69-DD4DD46BAA22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WOC | Manado | May, 11 – 14 May 2009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CF94A-BA94-4F8B-AEC3-1BF71C1B9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F086-5C57-46D2-A7AD-593CD1FBC0DE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WOC | Manado | May, 11 – 14 May 2009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0A34-157A-4414-8CFA-81421B2A0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096-1111-4380-95BA-32AE8B3B96D2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WOC | Manado | May, 11 – 14 May 2009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AB1F6-A285-4212-B3BB-9980B0D9B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C72D4-C56E-4240-8EDB-38ECF38E0011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WOC | Manado | May, 11 – 14 May 2009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E24C-FDC6-407D-B3C3-F7CFB1BF5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12412-AD99-4B4B-89B5-6B9330C00B2F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WOC | Manado | May, 11 – 14 May 2009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6217C-9BEF-41BD-9F97-A8E2866C7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531B6-63CF-4328-AEBF-175341E397DF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WOC | Manado | May, 11 – 14 May 2009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44AED-890F-43A9-8B19-56AEA29E3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891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41FD1C-2422-4F45-912A-77D74DE7F694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WOC | Manado | May, 11 – 14 May 2009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207B2D-F7C9-48BE-AF0A-3EEB8DE8B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892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gl.org/" TargetMode="External"/><Relationship Id="rId2" Type="http://schemas.openxmlformats.org/officeDocument/2006/relationships/hyperlink" Target="http://www.php/or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apserver.gis.umn.ed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ssdal.bakosurtanal.go.id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Dem_SRTM-Bathy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 t="9061" b="9262"/>
          <a:stretch>
            <a:fillRect/>
          </a:stretch>
        </p:blipFill>
        <p:spPr bwMode="auto">
          <a:xfrm>
            <a:off x="0" y="2862105"/>
            <a:ext cx="9144000" cy="391969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851648" cy="2438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 Black" pitchFamily="34" charset="0"/>
              </a:rPr>
              <a:t>THE USE OF FREE AND OPEN SOURCES SOFTWARE FOR SPATIAL DATA CATALOG IN INDONESIA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7854950" cy="1143000"/>
          </a:xfrm>
        </p:spPr>
        <p:txBody>
          <a:bodyPr>
            <a:noAutofit/>
          </a:bodyPr>
          <a:lstStyle/>
          <a:p>
            <a:pPr marR="0"/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Dewayany Sutrisno, Pramono G.H, Atie Rahadiati and Suseno.</a:t>
            </a:r>
          </a:p>
          <a:p>
            <a:pPr marR="0"/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pssdal@bakosurtanal.go.id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00600" y="6477000"/>
            <a:ext cx="3962400" cy="38100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400" i="1">
                <a:solidFill>
                  <a:srgbClr val="B5EDFD"/>
                </a:solidFill>
                <a:latin typeface="Arial Narrow" pitchFamily="34" charset="0"/>
              </a:rPr>
              <a:t>FOSS4G | Sydney | October, 20 – 23 , 2009</a:t>
            </a:r>
          </a:p>
        </p:txBody>
      </p:sp>
      <p:pic>
        <p:nvPicPr>
          <p:cNvPr id="14342" name="Picture 2" descr="bako-o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105400"/>
            <a:ext cx="1060450" cy="838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600200" y="5562600"/>
            <a:ext cx="5416296" cy="533400"/>
          </a:xfrm>
          <a:prstGeom prst="rect">
            <a:avLst/>
          </a:prstGeom>
        </p:spPr>
        <p:txBody>
          <a:bodyPr spcFirstLastPara="1" lIns="0" rIns="18288">
            <a:prstTxWarp prst="textArchDown">
              <a:avLst/>
            </a:prstTxWarp>
          </a:bodyPr>
          <a:lstStyle/>
          <a:p>
            <a:pPr marR="457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1600" b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National </a:t>
            </a:r>
            <a:r>
              <a:rPr 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Coordinating Agency for Surveys </a:t>
            </a:r>
            <a:r>
              <a:rPr lang="en-US" sz="1600" b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 Mapping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704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482DC-9EE3-47DE-AEB0-6F4A4BEA98D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447800"/>
            <a:ext cx="8382000" cy="54102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 application is developed as an interface between database </a:t>
            </a:r>
            <a:r>
              <a:rPr lang="en-US" sz="2400">
                <a:latin typeface="Arial" pitchFamily="34" charset="0"/>
                <a:cs typeface="Arial" pitchFamily="34" charset="0"/>
              </a:rPr>
              <a:t>and users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software: 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Webserver:  Apache  2.0.55 open source in GPL (General Public lisence), http: //www.apache.org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Scripting &amp; editting: PHP ver 4.3.4, </a:t>
            </a:r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2"/>
              </a:rPr>
              <a:t>http://www.php/org</a:t>
            </a:r>
            <a:endParaRPr lang="en-US" sz="24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1188720" lvl="2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Chamelon: script for webGIS development</a:t>
            </a:r>
          </a:p>
          <a:p>
            <a:pPr marL="1188720" lvl="2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AuraCMS:script for website template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Database: MySQL ver 14.1.14-nt, </a:t>
            </a:r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http://www.mysgl.org</a:t>
            </a:r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Mapserver ver 4.8, OGC, </a:t>
            </a:r>
            <a:r>
              <a:rPr lang="en-US" sz="2400">
                <a:latin typeface="+mn-lt"/>
                <a:hlinkClick r:id="rId4"/>
              </a:rPr>
              <a:t>http://mapserver.gis.umn.edu</a:t>
            </a:r>
            <a:endParaRPr lang="en-US" sz="2400">
              <a:latin typeface="+mn-lt"/>
            </a:endParaRP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>
                <a:latin typeface="+mn-lt"/>
              </a:rPr>
              <a:t>Data spatial format: Shape file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00600" y="6477000"/>
            <a:ext cx="3962400" cy="38100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400" i="1">
                <a:solidFill>
                  <a:srgbClr val="B5EDFD"/>
                </a:solidFill>
                <a:latin typeface="Arial Narrow" pitchFamily="34" charset="0"/>
              </a:rPr>
              <a:t>FOSS4G | Sydney | October, 20 – 23 , 2009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D3ACB-5852-4449-91D2-2EC2BFEB3D3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381000" y="11430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cs typeface="Arial" charset="0"/>
              </a:rPr>
              <a:t>Searching Method</a:t>
            </a:r>
            <a:r>
              <a:rPr lang="en-US" sz="2400">
                <a:solidFill>
                  <a:srgbClr val="FFFF00"/>
                </a:solidFill>
                <a:cs typeface="Arial" charset="0"/>
              </a:rPr>
              <a:t>:  map sheet, administrative area and theme.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2438400"/>
            <a:ext cx="66294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Main nformation: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Institutional description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Metadata: FGDC standard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Spatial data of selected area : shape file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038600"/>
            <a:ext cx="79248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Advantages: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This inexpensive configuration helps reducing the total budget to develop the system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Can be installed on every data center within all of the provinces and regencies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704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800600" y="6477000"/>
            <a:ext cx="3962400" cy="38100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400" i="1">
                <a:solidFill>
                  <a:srgbClr val="B5EDFD"/>
                </a:solidFill>
                <a:latin typeface="Arial Narrow" pitchFamily="34" charset="0"/>
              </a:rPr>
              <a:t>FOSS4G | Sydney | October, 20 – 23 , 2009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105400" cy="6858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APPLICATION</a:t>
            </a:r>
            <a:endParaRPr lang="en-US" sz="4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2362200" cy="48006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Data searching</a:t>
            </a:r>
            <a:endParaRPr lang="en-US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759721-6240-493F-9C4E-A009B4D69B8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26628" name="Picture 2" descr="tambaha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141413"/>
            <a:ext cx="6324600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2209800" cy="48006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Metadata display</a:t>
            </a:r>
            <a:endParaRPr lang="en-US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EA3624-6DB7-4689-BC48-D2740092B40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27651" name="Picture 2" descr="$ATA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990600"/>
            <a:ext cx="6172200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105400" cy="6858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APPLICATION</a:t>
            </a:r>
            <a:endParaRPr lang="en-US" sz="4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2209800" cy="4800600"/>
          </a:xfrm>
        </p:spPr>
        <p:txBody>
          <a:bodyPr/>
          <a:lstStyle/>
          <a:p>
            <a:r>
              <a:rPr lang="en-US" sz="2800" smtClean="0">
                <a:latin typeface="Arial" charset="0"/>
                <a:cs typeface="Arial" charset="0"/>
              </a:rPr>
              <a:t>Data display [web GIS]</a:t>
            </a:r>
            <a:endParaRPr lang="en-US" sz="280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69AAD2-E778-4E28-A5C2-69ABA6F0CFF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8675" name="Picture 2" descr="$AMBA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14400"/>
            <a:ext cx="6477000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105400" cy="6858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APPLICATION</a:t>
            </a:r>
            <a:endParaRPr lang="en-US" sz="4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2209800" cy="48006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Data upload</a:t>
            </a:r>
            <a:endParaRPr lang="en-US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2BBDD-97CA-4F41-A050-3BD4CEF193F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14400"/>
            <a:ext cx="6400800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105400" cy="6858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APPLICATION</a:t>
            </a:r>
            <a:endParaRPr lang="en-US" sz="4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3" descr="Id_SatImage_Kabupaten_Google 0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9431" y="3316288"/>
            <a:ext cx="9104569" cy="3541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INTEROPERABILITY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3733800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Interoperability: the ability to share spatial data among data centers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WMS [Web Map Services] as a standard data exchange released by OGC [Open Geospatial Consortium] is applied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Data in WMS format can be opened by many GIS software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C6ACB6-AF49-4F9F-8B0E-93193DC12C9F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2286000" cy="4800600"/>
          </a:xfrm>
        </p:spPr>
        <p:txBody>
          <a:bodyPr/>
          <a:lstStyle/>
          <a:p>
            <a:r>
              <a:rPr lang="en-US" smtClean="0"/>
              <a:t>WMS Data integratedin Google Earth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74A22C-F540-4F27-8D9C-155FA40997E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350963"/>
            <a:ext cx="6324600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INTEROPERABILITY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1000" y="4495800"/>
            <a:ext cx="8153400" cy="2057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IMPLEMENTATION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956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system has been  installed at 15 provincial Bappeda, as well as training for staffs</a:t>
            </a:r>
          </a:p>
          <a:p>
            <a:r>
              <a:rPr lang="en-US" smtClean="0">
                <a:latin typeface="Arial" charset="0"/>
                <a:cs typeface="Arial" charset="0"/>
              </a:rPr>
              <a:t>Bappeda Riau is the only office which is able to share their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DAB28-CA6D-4AA3-8389-D63A85599BE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57400" y="4648200"/>
            <a:ext cx="5181600" cy="1828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Problems: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Infratructure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the system not yet developed, including the internet system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Limitation in human resources </a:t>
            </a:r>
          </a:p>
        </p:txBody>
      </p:sp>
      <p:grpSp>
        <p:nvGrpSpPr>
          <p:cNvPr id="32776" name="Group 10"/>
          <p:cNvGrpSpPr>
            <a:grpSpLocks/>
          </p:cNvGrpSpPr>
          <p:nvPr/>
        </p:nvGrpSpPr>
        <p:grpSpPr bwMode="auto">
          <a:xfrm>
            <a:off x="7543800" y="5029200"/>
            <a:ext cx="781050" cy="1247775"/>
            <a:chOff x="5791200" y="4953000"/>
            <a:chExt cx="781050" cy="1247775"/>
          </a:xfrm>
        </p:grpSpPr>
        <p:pic>
          <p:nvPicPr>
            <p:cNvPr id="32778" name="Picture 8" descr="images1.jpe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4953000"/>
              <a:ext cx="781050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943600" y="5181600"/>
              <a:ext cx="497252" cy="369332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??? ??</a:t>
              </a:r>
              <a:endParaRPr lang="en-US" sz="20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pic>
        <p:nvPicPr>
          <p:cNvPr id="32777" name="Picture 11" descr="network1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257800"/>
            <a:ext cx="1931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MCMRP.jpg"/>
          <p:cNvPicPr>
            <a:picLocks noChangeAspect="1"/>
          </p:cNvPicPr>
          <p:nvPr/>
        </p:nvPicPr>
        <p:blipFill>
          <a:blip r:embed="rId2"/>
          <a:srcRect l="7500" t="10001" r="7500" b="41112"/>
          <a:stretch>
            <a:fillRect/>
          </a:stretch>
        </p:blipFill>
        <p:spPr bwMode="auto">
          <a:xfrm>
            <a:off x="-49213" y="2362200"/>
            <a:ext cx="936307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8200" y="685800"/>
            <a:ext cx="73914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PROVINCIAL GOVERNMENT THAT HAS INSTALLED THE CATALOG SYSTEM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048000"/>
            <a:ext cx="2514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Riau Province: Sharing data</a:t>
            </a: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4038600"/>
            <a:ext cx="3048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*Central  celebes</a:t>
            </a:r>
            <a:endParaRPr lang="en-US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4267200"/>
            <a:ext cx="3048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*Bangka-Belitung island province</a:t>
            </a:r>
            <a:endParaRPr lang="en-US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>
                <a:latin typeface="Arial Black" pitchFamily="34" charset="0"/>
              </a:rPr>
              <a:t>Outline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r>
              <a:rPr lang="en-US" sz="3600" smtClean="0">
                <a:latin typeface="Arial" charset="0"/>
                <a:cs typeface="Arial" charset="0"/>
              </a:rPr>
              <a:t>Background</a:t>
            </a:r>
          </a:p>
          <a:p>
            <a:r>
              <a:rPr lang="en-US" sz="3600" smtClean="0">
                <a:latin typeface="Arial" charset="0"/>
                <a:cs typeface="Arial" charset="0"/>
              </a:rPr>
              <a:t>National database</a:t>
            </a:r>
          </a:p>
          <a:p>
            <a:pPr lvl="1"/>
            <a:r>
              <a:rPr lang="en-US" sz="3600" smtClean="0">
                <a:latin typeface="Arial" charset="0"/>
                <a:cs typeface="Arial" charset="0"/>
              </a:rPr>
              <a:t>Application</a:t>
            </a:r>
          </a:p>
          <a:p>
            <a:pPr lvl="1"/>
            <a:r>
              <a:rPr lang="en-US" sz="3600" smtClean="0">
                <a:latin typeface="Arial" charset="0"/>
                <a:cs typeface="Arial" charset="0"/>
              </a:rPr>
              <a:t>Interoperability</a:t>
            </a:r>
          </a:p>
          <a:p>
            <a:r>
              <a:rPr lang="en-US" sz="3600" smtClean="0">
                <a:latin typeface="Arial" charset="0"/>
                <a:cs typeface="Arial" charset="0"/>
              </a:rPr>
              <a:t>Implementation</a:t>
            </a:r>
          </a:p>
          <a:p>
            <a:r>
              <a:rPr lang="en-US" sz="3600" smtClean="0">
                <a:latin typeface="Arial" charset="0"/>
                <a:cs typeface="Arial" charset="0"/>
              </a:rPr>
              <a:t>Conclusion</a:t>
            </a:r>
          </a:p>
          <a:p>
            <a:r>
              <a:rPr lang="en-US" sz="3600" smtClean="0">
                <a:latin typeface="Arial" charset="0"/>
                <a:cs typeface="Arial" charset="0"/>
              </a:rPr>
              <a:t>Further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87B9A3-5A2F-485E-97B1-6261E45CE66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800600" y="6477000"/>
            <a:ext cx="3962400" cy="38100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400" i="1">
                <a:solidFill>
                  <a:srgbClr val="B5EDFD"/>
                </a:solidFill>
                <a:latin typeface="Arial Narrow" pitchFamily="34" charset="0"/>
              </a:rPr>
              <a:t>FOSS4G | Sydney | October, 20 – 23 , 2009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17"/>
          <p:cNvGrpSpPr>
            <a:grpSpLocks/>
          </p:cNvGrpSpPr>
          <p:nvPr/>
        </p:nvGrpSpPr>
        <p:grpSpPr bwMode="auto">
          <a:xfrm>
            <a:off x="5105400" y="3886200"/>
            <a:ext cx="3810000" cy="2819400"/>
            <a:chOff x="5219757" y="4538662"/>
            <a:chExt cx="3185055" cy="1383129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5219757" y="4538662"/>
              <a:ext cx="3185055" cy="1374563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1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5" name="Picture 11" descr="Index250k_3Dview"/>
            <p:cNvPicPr>
              <a:picLocks noChangeAspect="1" noChangeArrowheads="1"/>
            </p:cNvPicPr>
            <p:nvPr/>
          </p:nvPicPr>
          <p:blipFill>
            <a:blip r:embed="rId2">
              <a:lum bright="-6000"/>
            </a:blip>
            <a:srcRect/>
            <a:stretch>
              <a:fillRect/>
            </a:stretch>
          </p:blipFill>
          <p:spPr bwMode="auto">
            <a:xfrm>
              <a:off x="5701497" y="4792547"/>
              <a:ext cx="2200342" cy="765550"/>
            </a:xfrm>
            <a:prstGeom prst="rect">
              <a:avLst/>
            </a:prstGeom>
            <a:noFill/>
            <a:effectLst>
              <a:outerShdw dist="17961" dir="2700000" algn="ctr" rotWithShape="0">
                <a:schemeClr val="tx1"/>
              </a:outerShdw>
            </a:effectLst>
          </p:spPr>
        </p:pic>
        <p:pic>
          <p:nvPicPr>
            <p:cNvPr id="16" name="Picture 13" descr="Index250k_ImageTransp3Dvie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68" y="4572150"/>
              <a:ext cx="2139295" cy="799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</p:pic>
        <p:sp>
          <p:nvSpPr>
            <p:cNvPr id="34827" name="Rectangle 14"/>
            <p:cNvSpPr>
              <a:spLocks noChangeArrowheads="1"/>
            </p:cNvSpPr>
            <p:nvPr/>
          </p:nvSpPr>
          <p:spPr bwMode="auto">
            <a:xfrm>
              <a:off x="5370595" y="5583237"/>
              <a:ext cx="19623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FF00"/>
                  </a:solidFill>
                  <a:latin typeface="Constantia" pitchFamily="18" charset="0"/>
                </a:rPr>
                <a:t>Geo-Spatial DBMS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Conclusions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Arial" charset="0"/>
                <a:cs typeface="Arial" charset="0"/>
              </a:rPr>
              <a:t>Spatial data  can be publicly accessed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The system is based on international standard on data exchange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Other considered factors are:</a:t>
            </a:r>
          </a:p>
          <a:p>
            <a:pPr lvl="1"/>
            <a:r>
              <a:rPr lang="en-US" sz="2800" smtClean="0">
                <a:latin typeface="Arial" charset="0"/>
                <a:cs typeface="Arial" charset="0"/>
              </a:rPr>
              <a:t>Server</a:t>
            </a:r>
          </a:p>
          <a:p>
            <a:pPr lvl="1"/>
            <a:r>
              <a:rPr lang="en-US" sz="2800" smtClean="0">
                <a:latin typeface="Arial" charset="0"/>
                <a:cs typeface="Arial" charset="0"/>
              </a:rPr>
              <a:t>Internet connection</a:t>
            </a:r>
          </a:p>
          <a:p>
            <a:pPr lvl="1"/>
            <a:r>
              <a:rPr lang="en-US" sz="2800" smtClean="0">
                <a:latin typeface="Arial" charset="0"/>
                <a:cs typeface="Arial" charset="0"/>
              </a:rPr>
              <a:t>Trained staffs</a:t>
            </a:r>
          </a:p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138B21-638B-4945-A88C-27A0B506687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34821" name="Picture 25" descr="MapLapTop_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533400"/>
            <a:ext cx="96837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PDA_M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52400"/>
            <a:ext cx="631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</p:pic>
      <p:pic>
        <p:nvPicPr>
          <p:cNvPr id="34823" name="Picture 27" descr="MapLapTop_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533400"/>
            <a:ext cx="96837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Further Works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 an English interface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System is incorporated as the Open Source mapping application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Community-based system </a:t>
            </a:r>
            <a:r>
              <a:rPr lang="en-US" sz="2800" smtClean="0">
                <a:latin typeface="Arial" charset="0"/>
                <a:cs typeface="Arial" charset="0"/>
                <a:sym typeface="Wingdings" pitchFamily="2" charset="2"/>
              </a:rPr>
              <a:t> NGOs and privates can participate</a:t>
            </a:r>
          </a:p>
          <a:p>
            <a:r>
              <a:rPr lang="en-US" sz="2800" smtClean="0">
                <a:latin typeface="Arial" charset="0"/>
                <a:cs typeface="Arial" charset="0"/>
                <a:sym typeface="Wingdings" pitchFamily="2" charset="2"/>
              </a:rPr>
              <a:t>Internet server available at regional offices</a:t>
            </a:r>
          </a:p>
          <a:p>
            <a:r>
              <a:rPr lang="en-US" sz="2800" smtClean="0">
                <a:latin typeface="Arial" charset="0"/>
                <a:cs typeface="Arial" charset="0"/>
                <a:sym typeface="Wingdings" pitchFamily="2" charset="2"/>
              </a:rPr>
              <a:t>Regular data synchronization</a:t>
            </a:r>
          </a:p>
          <a:p>
            <a:r>
              <a:rPr lang="en-US" sz="2800" smtClean="0">
                <a:latin typeface="Arial" charset="0"/>
                <a:cs typeface="Arial" charset="0"/>
                <a:sym typeface="Wingdings" pitchFamily="2" charset="2"/>
              </a:rPr>
              <a:t>Training regional staffs</a:t>
            </a:r>
          </a:p>
          <a:p>
            <a:r>
              <a:rPr lang="en-AU" sz="2800" smtClean="0">
                <a:latin typeface="Arial" charset="0"/>
                <a:cs typeface="Arial" charset="0"/>
                <a:sym typeface="Wingdings" pitchFamily="2" charset="2"/>
              </a:rPr>
              <a:t>Mobile catalog (</a:t>
            </a:r>
            <a:r>
              <a:rPr lang="en-AU" sz="2800" i="1" smtClean="0">
                <a:latin typeface="Arial" charset="0"/>
                <a:cs typeface="Arial" charset="0"/>
                <a:sym typeface="Wingdings" pitchFamily="2" charset="2"/>
              </a:rPr>
              <a:t>this year program</a:t>
            </a:r>
            <a:r>
              <a:rPr lang="en-AU" sz="2800" smtClean="0">
                <a:latin typeface="Arial" charset="0"/>
                <a:cs typeface="Arial" charset="0"/>
                <a:sym typeface="Wingdings" pitchFamily="2" charset="2"/>
              </a:rPr>
              <a:t>)</a:t>
            </a:r>
          </a:p>
          <a:p>
            <a:r>
              <a:rPr lang="en-AU" sz="2800" smtClean="0">
                <a:latin typeface="Arial" charset="0"/>
                <a:cs typeface="Arial" charset="0"/>
                <a:sym typeface="Wingdings" pitchFamily="2" charset="2"/>
              </a:rPr>
              <a:t>On line analytical process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4D3B40-6F8B-4C1F-8873-B3D24F2F8D7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00600" y="6477000"/>
            <a:ext cx="3962400" cy="38100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400" i="1">
                <a:solidFill>
                  <a:srgbClr val="B5EDFD"/>
                </a:solidFill>
                <a:latin typeface="Arial Narrow" pitchFamily="34" charset="0"/>
              </a:rPr>
              <a:t>FOSS4G | Sydney | October, 20 – 23 , 2009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Ban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7383C-D1B5-42B2-87D0-E165F7EB59F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400" y="1600200"/>
            <a:ext cx="5670550" cy="2185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Please, look at: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http://pssdal.bakosurtanal.go.id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More Information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6248400"/>
            <a:ext cx="3124200" cy="38100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300">
                <a:solidFill>
                  <a:srgbClr val="02303E"/>
                </a:solidFill>
                <a:latin typeface="Calibri" pitchFamily="34" charset="0"/>
              </a:rPr>
              <a:t>FOSS4G | Sydney | October, 20 – 23 , 2009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76400" y="727075"/>
          <a:ext cx="5105400" cy="5892800"/>
        </p:xfrm>
        <a:graphic>
          <a:graphicData uri="http://schemas.openxmlformats.org/presentationml/2006/ole">
            <p:oleObj spid="_x0000_s1026" name="Photo Editor Photo" r:id="rId3" imgW="3820058" imgH="4409524" progId="">
              <p:embed/>
            </p:oleObj>
          </a:graphicData>
        </a:graphic>
      </p:graphicFrame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6858000" cy="1524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THANK YOU </a:t>
            </a:r>
          </a:p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FOR YOUR ATTENTION</a:t>
            </a:r>
          </a:p>
        </p:txBody>
      </p:sp>
    </p:spTree>
  </p:cSld>
  <p:clrMapOvr>
    <a:masterClrMapping/>
  </p:clrMapOvr>
  <p:transition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2" name="Text Box 4"/>
          <p:cNvSpPr txBox="1">
            <a:spLocks noChangeArrowheads="1"/>
          </p:cNvSpPr>
          <p:nvPr/>
        </p:nvSpPr>
        <p:spPr bwMode="auto">
          <a:xfrm>
            <a:off x="0" y="5995988"/>
            <a:ext cx="9144000" cy="923925"/>
          </a:xfrm>
          <a:prstGeom prst="rect">
            <a:avLst/>
          </a:prstGeom>
          <a:gradFill rotWithShape="0">
            <a:gsLst>
              <a:gs pos="0">
                <a:srgbClr val="525252"/>
              </a:gs>
              <a:gs pos="50000">
                <a:schemeClr val="folHlink"/>
              </a:gs>
              <a:gs pos="100000">
                <a:srgbClr val="52525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tIns="91440" bIns="9144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ct val="25000"/>
              </a:spcAft>
              <a:defRPr/>
            </a:pPr>
            <a:r>
              <a:rPr lang="sv-SE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 need for Spatial Database for national Management and goverment administration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3" descr="RbiMap_IndikasiBatasWilayahAdministrasi"/>
          <p:cNvPicPr>
            <a:picLocks noChangeAspect="1" noChangeArrowheads="1"/>
          </p:cNvPicPr>
          <p:nvPr/>
        </p:nvPicPr>
        <p:blipFill>
          <a:blip r:embed="rId3"/>
          <a:srcRect b="14362"/>
          <a:stretch>
            <a:fillRect/>
          </a:stretch>
        </p:blipFill>
        <p:spPr bwMode="auto">
          <a:xfrm>
            <a:off x="0" y="1752600"/>
            <a:ext cx="9144000" cy="410845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304800"/>
            <a:ext cx="82296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Back</a:t>
            </a:r>
            <a:r>
              <a:rPr lang="en-US" sz="5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ground</a:t>
            </a:r>
            <a:endParaRPr lang="en-US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581400" y="228600"/>
            <a:ext cx="5029200" cy="914400"/>
          </a:xfrm>
        </p:spPr>
        <p:txBody>
          <a:bodyPr/>
          <a:lstStyle/>
          <a:p>
            <a:pPr algn="r"/>
            <a:r>
              <a:rPr lang="en-US" smtClean="0">
                <a:latin typeface="Arial" charset="0"/>
                <a:cs typeface="Arial" charset="0"/>
              </a:rPr>
              <a:t>Back</a:t>
            </a:r>
            <a:r>
              <a:rPr lang="en-US" smtClean="0"/>
              <a:t>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038600" cy="16002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Abundance of spatial data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Multi layers, Multi themes, Multi temporal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3D645-CBCE-49F0-BE48-9AA8BCB66D6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6800" y="1676400"/>
            <a:ext cx="3962400" cy="16764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Need to be effectively managed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Storing, Searching , Retrieval, Sharing 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495800"/>
            <a:ext cx="41148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Development of 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WEB BASE CATALOG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2743200"/>
            <a:ext cx="4038600" cy="1295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Program of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National Spatial Data Infrastructure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4038600"/>
            <a:ext cx="4038600" cy="609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Huge area of coverage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572000" y="2362200"/>
            <a:ext cx="6096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477000" y="3581400"/>
            <a:ext cx="6858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50" name="Picture 7" descr="G0126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648200"/>
            <a:ext cx="1292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8" descr="G01262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181600"/>
            <a:ext cx="17526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14" descr="salamNet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410200"/>
            <a:ext cx="11144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4800600" y="6477000"/>
            <a:ext cx="3962400" cy="38100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400" i="1">
                <a:solidFill>
                  <a:srgbClr val="B5EDFD"/>
                </a:solidFill>
                <a:latin typeface="Arial Narrow" pitchFamily="34" charset="0"/>
              </a:rPr>
              <a:t>FOSS4G | Sydney | October, 20 – 23 , 2009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Background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7DB33C-5520-4140-8203-9AB9FFCE572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00600" y="6477000"/>
            <a:ext cx="3962400" cy="38100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400" i="1">
                <a:solidFill>
                  <a:srgbClr val="B5EDFD"/>
                </a:solidFill>
                <a:latin typeface="Arial Narrow" pitchFamily="34" charset="0"/>
              </a:rPr>
              <a:t>FOSS4G | Sydney | October, 20 – 23 , 2009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46119B-A24D-4D0D-A61F-1BC5A708B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D46119B-A24D-4D0D-A61F-1BC5A708B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D46119B-A24D-4D0D-A61F-1BC5A708B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6637F8-1EC8-480D-BF4E-CF22AF34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006637F8-1EC8-480D-BF4E-CF22AF34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06637F8-1EC8-480D-BF4E-CF22AF34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BED034-B659-4E92-83DB-6779FE0B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7ABED034-B659-4E92-83DB-6779FE0B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7ABED034-B659-4E92-83DB-6779FE0B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D40896-EF6F-421A-818F-043DD49D9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BCD40896-EF6F-421A-818F-043DD49D9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BCD40896-EF6F-421A-818F-043DD49D9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AD394A-E510-4537-B184-B230F61B97BE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914400" y="1524000"/>
          <a:ext cx="7315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143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48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4800600" y="6477000"/>
            <a:ext cx="3962400" cy="38100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400" i="1">
                <a:solidFill>
                  <a:srgbClr val="B5EDFD"/>
                </a:solidFill>
                <a:latin typeface="Arial Narrow" pitchFamily="34" charset="0"/>
              </a:rPr>
              <a:t>FOSS4G | Sydney | October, 20 – 23 , 2009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3A0B96-34BE-4087-955B-4C09AEEB9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243A0B96-34BE-4087-955B-4C09AEEB9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4FC7B8-1516-497C-BE3E-1DAAEC0CD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904FC7B8-1516-497C-BE3E-1DAAEC0CD4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98F2C-CA68-4BC9-8D2D-00C20FE32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62A98F2C-CA68-4BC9-8D2D-00C20FE32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9871D1-E192-4573-8241-56A23B2BB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graphicEl>
                                              <a:dgm id="{079871D1-E192-4573-8241-56A23B2BB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A6A4C8-0B8D-462A-A4BB-B3B03C903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A0A6A4C8-0B8D-462A-A4BB-B3B03C903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5C0D9D-AC67-487B-9085-E7B6FEBC9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EB5C0D9D-AC67-487B-9085-E7B6FEBC9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75E759-E700-499D-9EED-2830BA27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FE75E759-E700-499D-9EED-2830BA27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Advantages of web based catalog:</a:t>
            </a:r>
          </a:p>
          <a:p>
            <a:r>
              <a:rPr lang="en-US" smtClean="0"/>
              <a:t>24 hour service</a:t>
            </a:r>
          </a:p>
          <a:p>
            <a:r>
              <a:rPr lang="en-US" smtClean="0"/>
              <a:t>Faster data updating</a:t>
            </a:r>
          </a:p>
          <a:p>
            <a:r>
              <a:rPr lang="en-US" smtClean="0"/>
              <a:t>Accessible from anywhere</a:t>
            </a:r>
          </a:p>
          <a:p>
            <a:r>
              <a:rPr lang="en-US" smtClean="0"/>
              <a:t>Minimum cost for data access</a:t>
            </a:r>
          </a:p>
          <a:p>
            <a:r>
              <a:rPr lang="en-US" smtClean="0"/>
              <a:t>Direct access to the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B0F695-9D90-4A43-8990-CAB5B2191C35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5" descr="P5230276_IFSAR-Workstation"/>
          <p:cNvPicPr>
            <a:picLocks noChangeAspect="1" noChangeArrowheads="1"/>
          </p:cNvPicPr>
          <p:nvPr/>
        </p:nvPicPr>
        <p:blipFill>
          <a:blip r:embed="rId2" cstate="print"/>
          <a:srcRect l="4372" r="9502"/>
          <a:stretch>
            <a:fillRect/>
          </a:stretch>
        </p:blipFill>
        <p:spPr bwMode="auto">
          <a:xfrm>
            <a:off x="4953000" y="4038600"/>
            <a:ext cx="3505200" cy="268287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800600" y="6477000"/>
            <a:ext cx="3962400" cy="38100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400" i="1">
                <a:solidFill>
                  <a:srgbClr val="B5EDFD"/>
                </a:solidFill>
                <a:latin typeface="Arial Narrow" pitchFamily="34" charset="0"/>
              </a:rPr>
              <a:t>FOSS4G | Sydney | October, 20 – 23 , 2009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IdDem_SRTM-Bathy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 t="9061" b="9262"/>
          <a:stretch>
            <a:fillRect/>
          </a:stretch>
        </p:blipFill>
        <p:spPr bwMode="auto">
          <a:xfrm>
            <a:off x="0" y="2438400"/>
            <a:ext cx="91440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0866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National Database</a:t>
            </a:r>
            <a:endParaRPr lang="en-US" sz="4400" b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667000"/>
            <a:ext cx="624840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858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Distributed database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00600" y="6477000"/>
            <a:ext cx="3962400" cy="38100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400" i="1">
                <a:solidFill>
                  <a:srgbClr val="B5EDFD"/>
                </a:solidFill>
                <a:latin typeface="Arial Narrow" pitchFamily="34" charset="0"/>
              </a:rPr>
              <a:t>FOSS4G | Sydney | October, 20 – 23 , 2009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National Database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524000"/>
          <a:ext cx="8610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Advantages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Disadvantages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4163" indent="-284163">
                        <a:buFont typeface="Arial" pitchFamily="34" charset="0"/>
                        <a:buChar char="•"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Reflecting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organizational structure</a:t>
                      </a:r>
                    </a:p>
                    <a:p>
                      <a:pPr marL="284163" indent="-284163">
                        <a:buFont typeface="Arial" pitchFamily="34" charset="0"/>
                        <a:buChar char="•"/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Regional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offices  are able to manage  data</a:t>
                      </a:r>
                    </a:p>
                    <a:p>
                      <a:pPr marL="284163" indent="-284163">
                        <a:buFont typeface="Arial" pitchFamily="34" charset="0"/>
                        <a:buChar char="•"/>
                      </a:pP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Avoiding data interuption, due to hazard, electricity and administrative reasons</a:t>
                      </a:r>
                    </a:p>
                    <a:p>
                      <a:pPr marL="284163" indent="-284163">
                        <a:buFont typeface="Arial" pitchFamily="34" charset="0"/>
                        <a:buChar char="•"/>
                      </a:pP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Faster access</a:t>
                      </a:r>
                    </a:p>
                    <a:p>
                      <a:pPr marL="284163" indent="-284163">
                        <a:buFont typeface="Arial" pitchFamily="34" charset="0"/>
                        <a:buChar char="•"/>
                      </a:pP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Modular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4163" indent="-284163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Complicated system</a:t>
                      </a:r>
                    </a:p>
                    <a:p>
                      <a:pPr marL="284163" indent="-284163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Regular data synchronization is needed</a:t>
                      </a:r>
                    </a:p>
                    <a:p>
                      <a:pPr marL="284163" indent="-284163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Skillful staffs should be maintained</a:t>
                      </a:r>
                    </a:p>
                    <a:p>
                      <a:pPr marL="284163" indent="-284163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Data security </a:t>
                      </a:r>
                    </a:p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A05ABE-AC42-4F35-99C0-C7B8C356CE0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800600" y="6477000"/>
            <a:ext cx="3962400" cy="38100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400" i="1">
                <a:solidFill>
                  <a:srgbClr val="B5EDFD"/>
                </a:solidFill>
                <a:latin typeface="Arial Narrow" pitchFamily="34" charset="0"/>
              </a:rPr>
              <a:t>FOSS4G | Sydney | October, 20 – 23 , 2009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538</Words>
  <Application>Microsoft Office PowerPoint</Application>
  <PresentationFormat>On-screen Show (4:3)</PresentationFormat>
  <Paragraphs>142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Constantia</vt:lpstr>
      <vt:lpstr>Arial</vt:lpstr>
      <vt:lpstr>Calibri</vt:lpstr>
      <vt:lpstr>Wingdings 2</vt:lpstr>
      <vt:lpstr>Arial Narrow</vt:lpstr>
      <vt:lpstr>Arial Black</vt:lpstr>
      <vt:lpstr>Wingdings</vt:lpstr>
      <vt:lpstr>Times New Roman</vt:lpstr>
      <vt:lpstr>Flow</vt:lpstr>
      <vt:lpstr>Flow</vt:lpstr>
      <vt:lpstr>Flow</vt:lpstr>
      <vt:lpstr>Photo Editor Photo</vt:lpstr>
      <vt:lpstr>Slide 1</vt:lpstr>
      <vt:lpstr>Outline</vt:lpstr>
      <vt:lpstr>Slide 3</vt:lpstr>
      <vt:lpstr>Background</vt:lpstr>
      <vt:lpstr>Background</vt:lpstr>
      <vt:lpstr>Background</vt:lpstr>
      <vt:lpstr>Background</vt:lpstr>
      <vt:lpstr>National Database</vt:lpstr>
      <vt:lpstr>National Database</vt:lpstr>
      <vt:lpstr>Slide 10</vt:lpstr>
      <vt:lpstr>Slide 11</vt:lpstr>
      <vt:lpstr>APPLICATION</vt:lpstr>
      <vt:lpstr>APPLICATION</vt:lpstr>
      <vt:lpstr>APPLICATION</vt:lpstr>
      <vt:lpstr>APPLICATION</vt:lpstr>
      <vt:lpstr>INTEROPERABILITY</vt:lpstr>
      <vt:lpstr>INTEROPERABILITY</vt:lpstr>
      <vt:lpstr>IMPLEMENTATION</vt:lpstr>
      <vt:lpstr>Slide 19</vt:lpstr>
      <vt:lpstr>Conclusions</vt:lpstr>
      <vt:lpstr>Further Works</vt:lpstr>
      <vt:lpstr>Slide 22</vt:lpstr>
      <vt:lpstr>Slide 23</vt:lpstr>
    </vt:vector>
  </TitlesOfParts>
  <Company>Proxy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Clients</dc:creator>
  <cp:lastModifiedBy> </cp:lastModifiedBy>
  <cp:revision>102</cp:revision>
  <dcterms:created xsi:type="dcterms:W3CDTF">2009-05-12T02:57:12Z</dcterms:created>
  <dcterms:modified xsi:type="dcterms:W3CDTF">2009-10-21T23:17:11Z</dcterms:modified>
</cp:coreProperties>
</file>